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34" r:id="rId9"/>
    <p:sldId id="263" r:id="rId10"/>
    <p:sldId id="264" r:id="rId11"/>
    <p:sldId id="265" r:id="rId12"/>
    <p:sldId id="266" r:id="rId13"/>
    <p:sldId id="267" r:id="rId14"/>
    <p:sldId id="268" r:id="rId15"/>
    <p:sldId id="302" r:id="rId16"/>
    <p:sldId id="303" r:id="rId17"/>
    <p:sldId id="304" r:id="rId18"/>
    <p:sldId id="269" r:id="rId19"/>
    <p:sldId id="270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306" r:id="rId28"/>
    <p:sldId id="324" r:id="rId29"/>
    <p:sldId id="321" r:id="rId30"/>
    <p:sldId id="311" r:id="rId31"/>
    <p:sldId id="282" r:id="rId32"/>
    <p:sldId id="281" r:id="rId33"/>
    <p:sldId id="308" r:id="rId34"/>
    <p:sldId id="310" r:id="rId35"/>
    <p:sldId id="319" r:id="rId36"/>
    <p:sldId id="309" r:id="rId37"/>
    <p:sldId id="320" r:id="rId38"/>
    <p:sldId id="286" r:id="rId39"/>
    <p:sldId id="292" r:id="rId40"/>
    <p:sldId id="294" r:id="rId41"/>
    <p:sldId id="312" r:id="rId42"/>
    <p:sldId id="295" r:id="rId43"/>
    <p:sldId id="293" r:id="rId44"/>
    <p:sldId id="296" r:id="rId45"/>
    <p:sldId id="287" r:id="rId46"/>
    <p:sldId id="288" r:id="rId47"/>
    <p:sldId id="289" r:id="rId48"/>
    <p:sldId id="290" r:id="rId49"/>
    <p:sldId id="291" r:id="rId50"/>
    <p:sldId id="298" r:id="rId51"/>
    <p:sldId id="299" r:id="rId52"/>
    <p:sldId id="300" r:id="rId53"/>
    <p:sldId id="285" r:id="rId54"/>
    <p:sldId id="318" r:id="rId55"/>
    <p:sldId id="317" r:id="rId56"/>
    <p:sldId id="325" r:id="rId57"/>
    <p:sldId id="327" r:id="rId58"/>
    <p:sldId id="332" r:id="rId59"/>
    <p:sldId id="333" r:id="rId60"/>
    <p:sldId id="328" r:id="rId61"/>
    <p:sldId id="329" r:id="rId62"/>
    <p:sldId id="330" r:id="rId63"/>
    <p:sldId id="301" r:id="rId6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897" autoAdjust="0"/>
  </p:normalViewPr>
  <p:slideViewPr>
    <p:cSldViewPr snapToGrid="0">
      <p:cViewPr varScale="1">
        <p:scale>
          <a:sx n="49" d="100"/>
          <a:sy n="49" d="100"/>
        </p:scale>
        <p:origin x="17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dbca1ee4f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2dbca1ee4f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dbca1ee4f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2dbca1ee4f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1) over forty thousand patients 2001 and 2012.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2d7370ea4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2d7370ea4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dbca1ee4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2dbca1ee4f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dbca1ee4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2dbca1ee4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dbca1ee4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2dbca1ee4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268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dbca1ee4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2dbca1ee4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7879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dbca1ee4f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2dbca1ee4f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0494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d7370ea4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2d7370ea4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dbca1ee4f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2dbca1ee4f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dbca1ee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dbca1ee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dbca1ee4f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dbca1ee4f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dbca1ee4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2dbca1ee4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2dbca1ee4f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2dbca1ee4f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a767347ad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2a767347ad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2a767347ad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2a767347ad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2a767347a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2a767347a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dbca1ee4f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2dbca1ee4f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a767347a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2a767347a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653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a767347a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2a767347a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0711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2dbca1ee4f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2dbca1ee4f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404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2dbca1ee4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2dbca1ee4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2dbca1ee4f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2dbca1ee4f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2dbca1ee4f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2dbca1ee4f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2dbca1ee4f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2dbca1ee4f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2647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dbca1ee4f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2dbca1ee4f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2044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dbca1ee4f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2dbca1ee4f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07070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dbca1ee4f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2dbca1ee4f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6284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dbca1ee4f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2dbca1ee4f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702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2dbca1ee4f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2dbca1ee4f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dbca1ee4f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2dbca1ee4f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2dbca1ee4f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2dbca1ee4f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dbca1ee4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2dbca1ee4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2dbca1ee4f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2dbca1ee4f_0_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728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12dbca1ee4f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12dbca1ee4f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2dbca1ee4f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12dbca1ee4f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2dbca1ee4f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2dbca1ee4f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2dbca1ee4f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2dbca1ee4f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2dbca1ee4f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2dbca1ee4f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dbca1ee4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2dbca1ee4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2dbca1ee4f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2dbca1ee4f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2dbca1ee4f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2dbca1ee4f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2dbca1ee4f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2dbca1ee4f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dbca1ee4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2dbca1ee4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2dbca1ee4f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2dbca1ee4f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dbca1ee4f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dbca1ee4f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dbca1ee4f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2dbca1ee4f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dbca1ee4f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dbca1ee4f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51175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dbca1ee4f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dbca1ee4f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783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2dbca1ee4f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2dbca1ee4f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52976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dbca1ee4f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dbca1ee4f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33240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dbca1ee4f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dbca1ee4f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85291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dbca1ee4f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dbca1ee4f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114584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dbca1ee4f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dbca1ee4f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932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2dbca1ee4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2dbca1ee4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dbca1ee4f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dbca1ee4f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0445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dbca1ee4f_0_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dbca1ee4f_0_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4955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2dbca1ee4f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2dbca1ee4f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dbca1ee4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2dbca1ee4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2dbca1ee4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2dbca1ee4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9806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dbca1ee4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2dbca1ee4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Lecture 2: Electronic Medical Records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CSCI6410/EPAH6410/CSCI4148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GB"/>
              <a:t>Jay Kumar (Jay.Kumar@dal.ca)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Finlay Maguire (finlay.maguire@dal.ca)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Reality: fragmented EMRs requiring difficult linkage</a:t>
            </a:r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1"/>
          </p:nvPr>
        </p:nvSpPr>
        <p:spPr>
          <a:xfrm>
            <a:off x="311700" y="1536625"/>
            <a:ext cx="32535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Interoperability is a competitive disadvantage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Standarised format and vocabulary for EMR data: Observational Medical Outcomes Partnership (OMOP) common data model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OHDSI tooling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Fast healthcare interoperability resources (FHIR)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5250" y="1503950"/>
            <a:ext cx="5267052" cy="4150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 txBox="1"/>
          <p:nvPr/>
        </p:nvSpPr>
        <p:spPr>
          <a:xfrm>
            <a:off x="3565251" y="5654850"/>
            <a:ext cx="437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https://ohdsi.github.io/TheBookOfOhdsi/images/CommonDataModel/cdmDiagram.png</a:t>
            </a:r>
            <a:endParaRPr sz="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 dirty="0"/>
              <a:t>EMR datasets: MIMIC-.* / Canadian Primary Care Sentinel Surveillance Network / STARR</a:t>
            </a:r>
            <a:endParaRPr sz="2600" dirty="0"/>
          </a:p>
        </p:txBody>
      </p:sp>
      <p:sp>
        <p:nvSpPr>
          <p:cNvPr id="117" name="Google Shape;117;p22"/>
          <p:cNvSpPr txBox="1"/>
          <p:nvPr/>
        </p:nvSpPr>
        <p:spPr>
          <a:xfrm>
            <a:off x="5055650" y="5506225"/>
            <a:ext cx="390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https://informatics.bmj.com/content/27/3/e100161</a:t>
            </a:r>
            <a:endParaRPr sz="800"/>
          </a:p>
        </p:txBody>
      </p:sp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 r="21568"/>
          <a:stretch/>
        </p:blipFill>
        <p:spPr>
          <a:xfrm>
            <a:off x="5487475" y="1678224"/>
            <a:ext cx="3470275" cy="387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50" y="1780975"/>
            <a:ext cx="4810301" cy="361709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/>
          <p:nvPr/>
        </p:nvSpPr>
        <p:spPr>
          <a:xfrm>
            <a:off x="113550" y="5549700"/>
            <a:ext cx="3902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10.1038/sdata.2016.35</a:t>
            </a:r>
            <a:endParaRPr sz="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E2B4D7-BE12-40BF-ABF5-CCDB4422980A}"/>
              </a:ext>
            </a:extLst>
          </p:cNvPr>
          <p:cNvSpPr txBox="1"/>
          <p:nvPr/>
        </p:nvSpPr>
        <p:spPr>
          <a:xfrm>
            <a:off x="113550" y="642326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https://med.stanford.edu/starr-tools.html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EMR allow us to ask complex questions</a:t>
            </a:r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825" y="1536626"/>
            <a:ext cx="7807858" cy="478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kind of data is in an EMR?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Many types of data in EMRs</a:t>
            </a: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Discrete Physiological Parameters e.g., blood test metric measures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Diagnostic Imaging Data e.g., MRI image data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Physiological Sensor Data e.g., EKG/EEG signal data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Ordinal scale assessments e.g., frailty index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b="1" dirty="0"/>
              <a:t>Text:</a:t>
            </a:r>
            <a:endParaRPr b="1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 u="sng" dirty="0"/>
              <a:t>Structured text</a:t>
            </a:r>
            <a:r>
              <a:rPr lang="en-GB" dirty="0"/>
              <a:t> e.g., CPT/ICD-10 codes (</a:t>
            </a:r>
            <a:r>
              <a:rPr lang="en-GB" i="1" dirty="0"/>
              <a:t>V89.2XXA, S06.0)</a:t>
            </a:r>
            <a:endParaRPr i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u="sng" dirty="0"/>
              <a:t>Semi-structured Text</a:t>
            </a:r>
            <a:r>
              <a:rPr lang="en-GB" dirty="0"/>
              <a:t> e.g., </a:t>
            </a:r>
            <a:r>
              <a:rPr lang="en-GB" i="1" dirty="0"/>
              <a:t>{“Symptoms”: “Head pain, dizziness, emesis”, “Cause”: “Car crash”, “Diagnosis”: “Likely concussion”....}</a:t>
            </a:r>
            <a:endParaRPr i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u="sng" dirty="0"/>
              <a:t>Unstructured Text</a:t>
            </a:r>
            <a:r>
              <a:rPr lang="en-GB" dirty="0"/>
              <a:t>: </a:t>
            </a:r>
            <a:r>
              <a:rPr lang="en-GB" i="1" dirty="0"/>
              <a:t>“Patient was involved in a car crash and presented to the ER with pain, vomiting, and mild dizziness</a:t>
            </a:r>
            <a:r>
              <a:rPr lang="en-GB" dirty="0"/>
              <a:t>. </a:t>
            </a:r>
            <a:r>
              <a:rPr lang="en-GB" i="1" dirty="0"/>
              <a:t>Most likely they are concussed but should follow up with a head CT to confirm no other brain injuries”</a:t>
            </a:r>
            <a:endParaRPr i="1" dirty="0"/>
          </a:p>
        </p:txBody>
      </p:sp>
      <p:pic>
        <p:nvPicPr>
          <p:cNvPr id="139" name="Google Shape;139;p25"/>
          <p:cNvPicPr preferRelativeResize="0"/>
          <p:nvPr/>
        </p:nvPicPr>
        <p:blipFill rotWithShape="1">
          <a:blip r:embed="rId3">
            <a:alphaModFix/>
          </a:blip>
          <a:srcRect t="11578" b="76315"/>
          <a:stretch/>
        </p:blipFill>
        <p:spPr>
          <a:xfrm>
            <a:off x="732425" y="5478475"/>
            <a:ext cx="7679137" cy="12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 rotWithShape="1">
          <a:blip r:embed="rId4">
            <a:alphaModFix/>
          </a:blip>
          <a:srcRect l="4893" t="23041" r="65590" b="62633"/>
          <a:stretch/>
        </p:blipFill>
        <p:spPr>
          <a:xfrm>
            <a:off x="732425" y="5354062"/>
            <a:ext cx="2394429" cy="1503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Many types of data in EMRs</a:t>
            </a:r>
            <a:endParaRPr dirty="0"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25476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Structured records/text</a:t>
            </a:r>
          </a:p>
          <a:p>
            <a:pPr lvl="1" indent="-342900">
              <a:buSzPts val="1800"/>
              <a:buChar char="-"/>
            </a:pPr>
            <a:endParaRPr lang="en-US" dirty="0"/>
          </a:p>
          <a:p>
            <a:pPr lvl="1" indent="-342900">
              <a:buSzPts val="1800"/>
              <a:buChar char="-"/>
            </a:pPr>
            <a:r>
              <a:rPr lang="en-US" dirty="0"/>
              <a:t>The data tends to refer information in “tables” </a:t>
            </a:r>
          </a:p>
        </p:txBody>
      </p:sp>
      <p:pic>
        <p:nvPicPr>
          <p:cNvPr id="139" name="Google Shape;139;p25"/>
          <p:cNvPicPr preferRelativeResize="0"/>
          <p:nvPr/>
        </p:nvPicPr>
        <p:blipFill rotWithShape="1">
          <a:blip r:embed="rId3">
            <a:alphaModFix/>
          </a:blip>
          <a:srcRect t="11578" b="76315"/>
          <a:stretch/>
        </p:blipFill>
        <p:spPr>
          <a:xfrm>
            <a:off x="930545" y="2859675"/>
            <a:ext cx="7679137" cy="12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/>
          <p:cNvPicPr preferRelativeResize="0"/>
          <p:nvPr/>
        </p:nvPicPr>
        <p:blipFill rotWithShape="1">
          <a:blip r:embed="rId4">
            <a:alphaModFix/>
          </a:blip>
          <a:srcRect l="4893" t="23041" r="65590" b="62633"/>
          <a:stretch/>
        </p:blipFill>
        <p:spPr>
          <a:xfrm>
            <a:off x="3374785" y="4569393"/>
            <a:ext cx="2394429" cy="15039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1634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Many types of data in EMRs</a:t>
            </a:r>
            <a:endParaRPr dirty="0"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25476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Unstructured records/text</a:t>
            </a:r>
          </a:p>
          <a:p>
            <a:pPr lvl="1" indent="-342900">
              <a:buSzPts val="1800"/>
              <a:buChar char="-"/>
            </a:pPr>
            <a:endParaRPr lang="en-US" dirty="0"/>
          </a:p>
          <a:p>
            <a:pPr lvl="1" indent="-342900">
              <a:buSzPts val="1800"/>
              <a:buChar char="-"/>
            </a:pPr>
            <a:r>
              <a:rPr lang="en-US" dirty="0"/>
              <a:t>data refers information in free text</a:t>
            </a:r>
          </a:p>
        </p:txBody>
      </p:sp>
      <p:pic>
        <p:nvPicPr>
          <p:cNvPr id="3" name="Picture 2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B9863F9B-F5BA-43F1-9A19-79FA0859E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425" y="2539420"/>
            <a:ext cx="3236826" cy="4318580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AE58C4CA-5008-48BB-A2E4-876116E445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277" y="2477902"/>
            <a:ext cx="3000623" cy="43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244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Many types of data in EMRs</a:t>
            </a:r>
            <a:endParaRPr dirty="0"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25476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Semi-structured records/text</a:t>
            </a:r>
          </a:p>
          <a:p>
            <a:pPr lvl="1" indent="-342900">
              <a:buSzPts val="1800"/>
              <a:buChar char="-"/>
            </a:pPr>
            <a:endParaRPr lang="en-US" dirty="0"/>
          </a:p>
          <a:p>
            <a:pPr lvl="1" indent="-342900">
              <a:buSzPts val="1800"/>
              <a:buChar char="-"/>
            </a:pPr>
            <a:r>
              <a:rPr lang="en-US" dirty="0"/>
              <a:t>Unstructured text inside the structured data</a:t>
            </a:r>
          </a:p>
          <a:p>
            <a:pPr marL="571500" lvl="1" indent="0">
              <a:buSzPts val="1800"/>
              <a:buNone/>
            </a:pPr>
            <a:r>
              <a:rPr lang="en-US" dirty="0"/>
              <a:t> </a:t>
            </a:r>
          </a:p>
          <a:p>
            <a:pPr lvl="1" indent="-342900">
              <a:buSzPts val="1800"/>
              <a:buFont typeface="Arial"/>
              <a:buChar char="-"/>
            </a:pPr>
            <a:r>
              <a:rPr lang="en-US" i="1" dirty="0"/>
              <a:t>“PatA1223”: {“Symptoms”: “Head pain, dizziness, emesis”, </a:t>
            </a:r>
            <a:br>
              <a:rPr lang="en-US" i="1" dirty="0"/>
            </a:br>
            <a:r>
              <a:rPr lang="en-US" i="1" dirty="0"/>
              <a:t>“Cause”: “Car crash”, </a:t>
            </a:r>
            <a:br>
              <a:rPr lang="en-US" i="1" dirty="0"/>
            </a:br>
            <a:r>
              <a:rPr lang="en-US" i="1" dirty="0"/>
              <a:t>“Diagnosis”: “Likely concussion”....}</a:t>
            </a:r>
          </a:p>
          <a:p>
            <a:pPr lvl="1" indent="-342900">
              <a:buSzPts val="1800"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054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Medicine loves unstructured text</a:t>
            </a:r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Unstructured text is and will forever remain the primary form of communication in medical clinical settings.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Highly flexible, efficient, and expressive across a range of communication contexts for medicine.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Mainstay of charts, notes, consults, discharge summaries, procedure/operative logs.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375" y="3549324"/>
            <a:ext cx="5077200" cy="305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Unstructured text is challenging</a:t>
            </a:r>
            <a:endParaRPr/>
          </a:p>
        </p:txBody>
      </p:sp>
      <p:sp>
        <p:nvSpPr>
          <p:cNvPr id="153" name="Google Shape;153;p2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English language especially has many synonymous and highly flexible grammatical structure.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Medical english has even more synonymous: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Bilateral salpingectomy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Salpinoectomy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Fallopian Transection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Fallopian Tubectomy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Fallopian Tubal Ligation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Tubal ligation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Tubal sterilisation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Tubal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CPT58600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Now add typos and transcription errors!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Difficult to search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Difficult to summarize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Difficult to analyze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Learning Outcomes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9557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Describe electronic medical/health record systems and the types of data they typically contain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Distinguish structured, semi-structured, unstructured text data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Describe approaches to searching text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Outline key steps in preparing text for analysis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Explain the general concept of learnt word embeddings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Explain how embeddings can be tuned/customised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Identify differences between named entity recognition, parts of speech tagging, and dependency parsing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Language Models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 err="1"/>
              <a:t>ChatGPT</a:t>
            </a:r>
            <a:endParaRPr sz="2000" dirty="0"/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SzPts val="2000"/>
              <a:buChar char="-"/>
            </a:pPr>
            <a:r>
              <a:rPr lang="en-GB" sz="2000" b="1" i="1" dirty="0"/>
              <a:t>Not covered: fuzzy search</a:t>
            </a:r>
            <a:endParaRPr sz="2000" b="1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So how would we do something like this?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Natural Language Processing!</a:t>
            </a:r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body" idx="1"/>
          </p:nvPr>
        </p:nvSpPr>
        <p:spPr>
          <a:xfrm>
            <a:off x="311700" y="1536625"/>
            <a:ext cx="61704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NLP is any computer-based method that handles/augments/transforms natural language so that it can be represented for computation.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Approximate synonyms: text mining, text processing, computational linguistics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Example problem: </a:t>
            </a:r>
            <a:endParaRPr/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1. “Find every medical note in the EMR related to the spine”</a:t>
            </a:r>
            <a:endParaRPr/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2. Identify key search terms e.g., “back”, “spine”, “vertebra”, “lumbar”, “neck”, “cervical”, “thoracic”, “sacrum”, “coccyx” (expertise, ontology/vocabularly)</a:t>
            </a:r>
            <a:endParaRPr/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3. Search for EMR for these terms</a:t>
            </a:r>
            <a:br>
              <a:rPr lang="en-GB"/>
            </a:br>
            <a:r>
              <a:rPr lang="en-GB"/>
              <a:t>	</a:t>
            </a:r>
            <a:endParaRPr/>
          </a:p>
        </p:txBody>
      </p:sp>
      <p:pic>
        <p:nvPicPr>
          <p:cNvPr id="174" name="Google Shape;174;p30"/>
          <p:cNvPicPr preferRelativeResize="0"/>
          <p:nvPr/>
        </p:nvPicPr>
        <p:blipFill rotWithShape="1">
          <a:blip r:embed="rId3">
            <a:alphaModFix/>
          </a:blip>
          <a:srcRect r="50000"/>
          <a:stretch/>
        </p:blipFill>
        <p:spPr>
          <a:xfrm>
            <a:off x="6482175" y="774950"/>
            <a:ext cx="2524125" cy="588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Let’s start simple: searching text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Searching for exact matches: Ctrl-F</a:t>
            </a:r>
            <a:endParaRPr/>
          </a:p>
        </p:txBody>
      </p:sp>
      <p:sp>
        <p:nvSpPr>
          <p:cNvPr id="185" name="Google Shape;185;p3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Many exact match algorithms with varied properties (typically ctrl-F will mix and match them in a context-dependent way).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Scan over all text and look for things that exactly match your query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Make things more efficient: Boyer-Moore/Knuth-Morris-Pratt/Rabin-Karp etc.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/>
          </a:p>
        </p:txBody>
      </p:sp>
      <p:pic>
        <p:nvPicPr>
          <p:cNvPr id="186" name="Google Shape;1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9372" y="3236172"/>
            <a:ext cx="4856725" cy="310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 txBox="1"/>
          <p:nvPr/>
        </p:nvSpPr>
        <p:spPr>
          <a:xfrm>
            <a:off x="1486950" y="6425425"/>
            <a:ext cx="4170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https://www.cs.jhu.edu/~langmea/resources/lecture_notes/04_boyer_moore_v2.pdf</a:t>
            </a:r>
            <a:endParaRPr sz="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flexible searches for keywords: Regular Expressions</a:t>
            </a:r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Need to find “spine” and “spinal” = </a:t>
            </a:r>
            <a:r>
              <a:rPr lang="en-GB" i="1"/>
              <a:t>spin</a:t>
            </a:r>
            <a:r>
              <a:rPr lang="en-GB" b="1"/>
              <a:t>(</a:t>
            </a:r>
            <a:r>
              <a:rPr lang="en-GB" i="1"/>
              <a:t>a</a:t>
            </a:r>
            <a:r>
              <a:rPr lang="en-GB" b="1"/>
              <a:t>|</a:t>
            </a:r>
            <a:r>
              <a:rPr lang="en-GB" i="1"/>
              <a:t>e</a:t>
            </a:r>
            <a:r>
              <a:rPr lang="en-GB" b="1"/>
              <a:t>)</a:t>
            </a:r>
            <a:r>
              <a:rPr lang="en-GB" i="1"/>
              <a:t>l</a:t>
            </a:r>
            <a:r>
              <a:rPr lang="en-GB" b="1"/>
              <a:t>?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Can also be used to capture words/before after:  </a:t>
            </a:r>
            <a:r>
              <a:rPr lang="en-GB" b="1"/>
              <a:t>\w+\s</a:t>
            </a:r>
            <a:r>
              <a:rPr lang="en-GB" i="1"/>
              <a:t>spin</a:t>
            </a:r>
            <a:r>
              <a:rPr lang="en-GB" b="1"/>
              <a:t>(</a:t>
            </a:r>
            <a:r>
              <a:rPr lang="en-GB" i="1"/>
              <a:t>a</a:t>
            </a:r>
            <a:r>
              <a:rPr lang="en-GB" b="1"/>
              <a:t>|</a:t>
            </a:r>
            <a:r>
              <a:rPr lang="en-GB" i="1"/>
              <a:t>e</a:t>
            </a:r>
            <a:r>
              <a:rPr lang="en-GB" b="1"/>
              <a:t>)</a:t>
            </a:r>
            <a:r>
              <a:rPr lang="en-GB" i="1"/>
              <a:t>l</a:t>
            </a:r>
            <a:r>
              <a:rPr lang="en-GB" b="1"/>
              <a:t>?\s\w+</a:t>
            </a:r>
            <a:r>
              <a:rPr lang="en-GB"/>
              <a:t>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Builds on lots of well-developed CS theory</a:t>
            </a:r>
            <a:endParaRPr/>
          </a:p>
        </p:txBody>
      </p:sp>
      <p:pic>
        <p:nvPicPr>
          <p:cNvPr id="194" name="Google Shape;19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5375" y="2756000"/>
            <a:ext cx="5416926" cy="328175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3"/>
          <p:cNvSpPr txBox="1"/>
          <p:nvPr/>
        </p:nvSpPr>
        <p:spPr>
          <a:xfrm>
            <a:off x="315425" y="2604425"/>
            <a:ext cx="309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3"/>
          <p:cNvSpPr txBox="1"/>
          <p:nvPr/>
        </p:nvSpPr>
        <p:spPr>
          <a:xfrm>
            <a:off x="387500" y="2676500"/>
            <a:ext cx="2937900" cy="19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2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800"/>
              <a:buChar char="-"/>
            </a:pPr>
            <a:r>
              <a:rPr lang="en-GB" sz="1800" i="1">
                <a:solidFill>
                  <a:schemeClr val="dk2"/>
                </a:solidFill>
              </a:rPr>
              <a:t>You have a problem, you use regex, you now have 2 problems</a:t>
            </a:r>
            <a:endParaRPr sz="1800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Regular expressions can get very complicated!</a:t>
            </a:r>
            <a:endParaRPr/>
          </a:p>
        </p:txBody>
      </p:sp>
      <p:sp>
        <p:nvSpPr>
          <p:cNvPr id="202" name="Google Shape;202;p3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RCF5322 Email validation regex: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i="1">
                <a:solidFill>
                  <a:schemeClr val="dk1"/>
                </a:solidFill>
              </a:rPr>
              <a:t>(?:[a-z0-9!#$%&amp;'*+/=?^_`{|}~-]+(?:\.[a-z0-9!#$%&amp;'*+/=?^_`{|}~-]+)*|"(?:[\x01-\x08</a:t>
            </a:r>
            <a:endParaRPr sz="15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i="1">
                <a:solidFill>
                  <a:schemeClr val="dk1"/>
                </a:solidFill>
              </a:rPr>
              <a:t>\x0b\x0c\x0e-\x1f\x21\x23-\x5b\x5d-\x7f]|\\[\x01-\x09\x0b\x0c\x0e-\x7f])*")@(?:(?</a:t>
            </a:r>
            <a:endParaRPr sz="15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i="1">
                <a:solidFill>
                  <a:schemeClr val="dk1"/>
                </a:solidFill>
              </a:rPr>
              <a:t>:[a-z0-9](?:[a-z0-9-]*[a-z0-9])?\.)+[a-z0-9](?:[a-z0-9-]*[a-z0-9])?|\[(?:(?:(2(5[</a:t>
            </a:r>
            <a:endParaRPr sz="15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i="1">
                <a:solidFill>
                  <a:schemeClr val="dk1"/>
                </a:solidFill>
              </a:rPr>
              <a:t>0-5]|[0-4][0-9])|1[0-9][0-9]|[1-9]?[0-9]))\.){3}(?:(2(5[0-5]|[0-4][0-9])|1[0-9][0</a:t>
            </a:r>
            <a:endParaRPr sz="15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i="1">
                <a:solidFill>
                  <a:schemeClr val="dk1"/>
                </a:solidFill>
              </a:rPr>
              <a:t>-9]|[1-9]?[0-9])|[a-z0-9-]*[a-z0-9]:(?:[\x01-\x08\x0b\x0c\x0e-\x1f\x21-\x5a\x53-\</a:t>
            </a:r>
            <a:endParaRPr sz="15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500" i="1">
                <a:solidFill>
                  <a:schemeClr val="dk1"/>
                </a:solidFill>
              </a:rPr>
              <a:t>x7f]|\\[\x01-\x09\x0b\x0c\x0e-\x7f])+)\])</a:t>
            </a:r>
            <a:endParaRPr sz="1500" i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Can we make the text easier to search instead?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5B869-AB27-4B80-A7C7-515B8FBB7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Initial stages of text processing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0CE91-5179-43E8-BE45-C087C5BDE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ym typeface="Symbol" charset="2"/>
              </a:rPr>
              <a:t>Tokenization 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dirty="0">
              <a:sym typeface="Symbol" charset="2"/>
            </a:endParaRPr>
          </a:p>
          <a:p>
            <a:pPr>
              <a:buFont typeface="+mj-lt"/>
              <a:buAutoNum type="arabicPeriod"/>
              <a:defRPr/>
            </a:pPr>
            <a:r>
              <a:rPr lang="en-US" dirty="0">
                <a:sym typeface="Symbol" charset="2"/>
              </a:rPr>
              <a:t>Segmentation</a:t>
            </a: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endParaRPr lang="en-US" dirty="0">
              <a:sym typeface="Symbol" charset="2"/>
            </a:endParaRPr>
          </a:p>
          <a:p>
            <a:pPr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ym typeface="Symbol" charset="2"/>
              </a:rPr>
              <a:t>Stop words </a:t>
            </a:r>
          </a:p>
          <a:p>
            <a:pPr marL="114300" indent="0" fontAlgn="auto">
              <a:spcAft>
                <a:spcPts val="0"/>
              </a:spcAft>
              <a:buNone/>
              <a:defRPr/>
            </a:pPr>
            <a:endParaRPr lang="en-US" dirty="0">
              <a:sym typeface="Symbol" charset="2"/>
            </a:endParaRPr>
          </a:p>
          <a:p>
            <a:pPr marL="114300" indent="0" fontAlgn="auto">
              <a:spcAft>
                <a:spcPts val="0"/>
              </a:spcAft>
              <a:buNone/>
              <a:defRPr/>
            </a:pPr>
            <a:r>
              <a:rPr lang="en-US" dirty="0">
                <a:sym typeface="Symbol" charset="2"/>
              </a:rPr>
              <a:t>4.  Normalization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327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Splitting text into words: Tokenizing</a:t>
            </a:r>
            <a:endParaRPr dirty="0"/>
          </a:p>
        </p:txBody>
      </p:sp>
      <p:sp>
        <p:nvSpPr>
          <p:cNvPr id="219" name="Google Shape;219;p37"/>
          <p:cNvSpPr txBox="1">
            <a:spLocks noGrp="1"/>
          </p:cNvSpPr>
          <p:nvPr>
            <p:ph type="body" idx="1"/>
          </p:nvPr>
        </p:nvSpPr>
        <p:spPr>
          <a:xfrm>
            <a:off x="311700" y="1536632"/>
            <a:ext cx="8520600" cy="5073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dirty="0"/>
              <a:t>Breaking text into smaller units</a:t>
            </a:r>
          </a:p>
          <a:p>
            <a:pPr lvl="1" indent="-334327">
              <a:buSzPct val="100000"/>
              <a:buChar char="-"/>
            </a:pPr>
            <a:r>
              <a:rPr lang="en-GB" dirty="0"/>
              <a:t> letters, morpheme, words, sentences, paragraphs</a:t>
            </a:r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r>
              <a:rPr lang="en-GB" dirty="0"/>
              <a:t>Example: </a:t>
            </a:r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Char char="-"/>
            </a:pPr>
            <a:endParaRPr lang="en-GB" dirty="0"/>
          </a:p>
          <a:p>
            <a:pPr lvl="1" indent="-334327">
              <a:buSzPct val="100000"/>
              <a:buFont typeface="Arial"/>
              <a:buChar char="-"/>
            </a:pPr>
            <a:r>
              <a:rPr lang="en-US" dirty="0"/>
              <a:t>Process is known as </a:t>
            </a:r>
            <a:r>
              <a:rPr lang="en-US" dirty="0" err="1"/>
              <a:t>tokenisation</a:t>
            </a:r>
            <a:r>
              <a:rPr lang="en-US" dirty="0"/>
              <a:t> (a subset of segmentation)</a:t>
            </a:r>
          </a:p>
          <a:p>
            <a:pPr lvl="1" indent="-334327">
              <a:buSzPct val="100000"/>
              <a:buFont typeface="Arial"/>
              <a:buChar char="-"/>
            </a:pPr>
            <a:r>
              <a:rPr lang="en-GB" dirty="0"/>
              <a:t>Units you break into are known as tokens:</a:t>
            </a:r>
          </a:p>
          <a:p>
            <a:pPr lvl="1" indent="-334327">
              <a:buSzPct val="100000"/>
              <a:buFont typeface="Arial"/>
              <a:buChar char="-"/>
            </a:pPr>
            <a:endParaRPr lang="en-US" dirty="0"/>
          </a:p>
          <a:p>
            <a:pPr lvl="1" indent="-334327">
              <a:buSzPct val="100000"/>
              <a:buChar char="-"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B726E-66A7-4FDD-826A-2F65EAF77866}"/>
              </a:ext>
            </a:extLst>
          </p:cNvPr>
          <p:cNvSpPr txBox="1"/>
          <p:nvPr/>
        </p:nvSpPr>
        <p:spPr>
          <a:xfrm>
            <a:off x="2133600" y="2800676"/>
            <a:ext cx="46140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i="1" dirty="0"/>
              <a:t>“He had spinal contusions”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63BB68-9E26-4DFB-AC5C-C8DD5D359754}"/>
              </a:ext>
            </a:extLst>
          </p:cNvPr>
          <p:cNvSpPr txBox="1"/>
          <p:nvPr/>
        </p:nvSpPr>
        <p:spPr>
          <a:xfrm>
            <a:off x="2254470" y="2800676"/>
            <a:ext cx="71995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i="1" dirty="0"/>
              <a:t>He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14D8A4-83B2-442F-B1C0-F7CAD679DB64}"/>
              </a:ext>
            </a:extLst>
          </p:cNvPr>
          <p:cNvSpPr txBox="1"/>
          <p:nvPr/>
        </p:nvSpPr>
        <p:spPr>
          <a:xfrm>
            <a:off x="2806264" y="2800676"/>
            <a:ext cx="851336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i="1" dirty="0"/>
              <a:t>had</a:t>
            </a:r>
            <a:endParaRPr lang="en-US" sz="2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056E4B-BE03-49B9-94E0-7D53068110E6}"/>
              </a:ext>
            </a:extLst>
          </p:cNvPr>
          <p:cNvSpPr txBox="1"/>
          <p:nvPr/>
        </p:nvSpPr>
        <p:spPr>
          <a:xfrm>
            <a:off x="3497316" y="2800676"/>
            <a:ext cx="1161393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i="1" dirty="0"/>
              <a:t>spinal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43307-3171-4FB8-A4E6-34932E6EF9A6}"/>
              </a:ext>
            </a:extLst>
          </p:cNvPr>
          <p:cNvSpPr txBox="1"/>
          <p:nvPr/>
        </p:nvSpPr>
        <p:spPr>
          <a:xfrm>
            <a:off x="4540470" y="2800676"/>
            <a:ext cx="2420008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i="1" dirty="0"/>
              <a:t>contusions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4B5792-419B-40A4-AEFF-6146132A6F06}"/>
              </a:ext>
            </a:extLst>
          </p:cNvPr>
          <p:cNvSpPr txBox="1"/>
          <p:nvPr/>
        </p:nvSpPr>
        <p:spPr>
          <a:xfrm>
            <a:off x="1683300" y="4536538"/>
            <a:ext cx="719958" cy="52322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2800" i="1" dirty="0"/>
              <a:t>He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71CC0-B0DB-4BB0-89FC-C72AF5911FE3}"/>
              </a:ext>
            </a:extLst>
          </p:cNvPr>
          <p:cNvSpPr txBox="1"/>
          <p:nvPr/>
        </p:nvSpPr>
        <p:spPr>
          <a:xfrm>
            <a:off x="2815135" y="4515518"/>
            <a:ext cx="851336" cy="52322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2800" i="1" dirty="0"/>
              <a:t>had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0D5850-4855-49A2-BAC3-32C230BEACC1}"/>
              </a:ext>
            </a:extLst>
          </p:cNvPr>
          <p:cNvSpPr txBox="1"/>
          <p:nvPr/>
        </p:nvSpPr>
        <p:spPr>
          <a:xfrm>
            <a:off x="3854673" y="4505008"/>
            <a:ext cx="1161393" cy="52322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2800" i="1" dirty="0"/>
              <a:t>spinal</a:t>
            </a:r>
            <a:endParaRPr lang="en-US" sz="2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76D040-17C5-4657-8EB5-726002BB149E}"/>
              </a:ext>
            </a:extLst>
          </p:cNvPr>
          <p:cNvSpPr txBox="1"/>
          <p:nvPr/>
        </p:nvSpPr>
        <p:spPr>
          <a:xfrm>
            <a:off x="5125603" y="4494498"/>
            <a:ext cx="2420008" cy="52322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2800" i="1" dirty="0"/>
              <a:t>contusions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683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06268 0.253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22222E-6 L 0.03784 0.2506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2" y="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22222E-6 L 0.06319 0.2476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0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Splitting text into words: Tokenizing</a:t>
            </a:r>
            <a:endParaRPr dirty="0"/>
          </a:p>
        </p:txBody>
      </p:sp>
      <p:sp>
        <p:nvSpPr>
          <p:cNvPr id="219" name="Google Shape;219;p37"/>
          <p:cNvSpPr txBox="1">
            <a:spLocks noGrp="1"/>
          </p:cNvSpPr>
          <p:nvPr>
            <p:ph type="body" idx="1"/>
          </p:nvPr>
        </p:nvSpPr>
        <p:spPr>
          <a:xfrm>
            <a:off x="311700" y="1536632"/>
            <a:ext cx="8520600" cy="50737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-US" dirty="0"/>
              <a:t>Process of Tokenization may change with respect to each Language</a:t>
            </a:r>
          </a:p>
          <a:p>
            <a:pPr marL="457200" lvl="0" indent="-334327" algn="l" rtl="0">
              <a:spcBef>
                <a:spcPts val="1200"/>
              </a:spcBef>
              <a:spcAft>
                <a:spcPts val="0"/>
              </a:spcAft>
              <a:buSzPct val="100000"/>
              <a:buChar char="-"/>
            </a:pPr>
            <a:r>
              <a:rPr lang="en-GB" dirty="0"/>
              <a:t>For English, easy approach: </a:t>
            </a:r>
            <a:endParaRPr dirty="0"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dirty="0"/>
              <a:t>split on spaces</a:t>
            </a:r>
            <a:endParaRPr dirty="0"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dirty="0"/>
              <a:t>Has to be fast (finite state automata)</a:t>
            </a:r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endParaRPr lang="en-GB" dirty="0"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endParaRPr lang="en-GB" dirty="0"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endParaRPr dirty="0"/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en-GB" dirty="0"/>
              <a:t>Challenges: punctuation can matter (e.g., 01/02/22), not all languages use spaces, may want to treat multiword expressions (MWE) as tokens e.g., “New York”, “bilateral </a:t>
            </a:r>
            <a:r>
              <a:rPr lang="en-GB" dirty="0" err="1"/>
              <a:t>salpingo</a:t>
            </a:r>
            <a:r>
              <a:rPr lang="en-GB" dirty="0"/>
              <a:t>-oophorectomy”, “ice box”/”ice-box”/”icebox”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48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an Electronic {Medical,Health} Record?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N-gram Tokenization</a:t>
            </a:r>
            <a:endParaRPr dirty="0"/>
          </a:p>
        </p:txBody>
      </p:sp>
      <p:sp>
        <p:nvSpPr>
          <p:cNvPr id="314" name="Google Shape;314;p5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1-gram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	e.g.,  “</a:t>
            </a:r>
            <a:r>
              <a:rPr lang="en-US" i="1" dirty="0"/>
              <a:t>He had spinal contusions</a:t>
            </a:r>
            <a:r>
              <a:rPr lang="en-US" dirty="0"/>
              <a:t>.</a:t>
            </a:r>
            <a:r>
              <a:rPr lang="en-US" i="1" dirty="0"/>
              <a:t>” 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i="1" dirty="0"/>
              <a:t>	[</a:t>
            </a:r>
            <a:r>
              <a:rPr lang="en-US" dirty="0"/>
              <a:t>“</a:t>
            </a:r>
            <a:r>
              <a:rPr lang="en-US" i="1" dirty="0"/>
              <a:t>he”,  “had”,  “spinal”,  “contusions” ]</a:t>
            </a:r>
            <a:r>
              <a:rPr lang="en-US" dirty="0"/>
              <a:t>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2-gram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	[ “he had”, “had spinal”, “spinal contusion”]</a:t>
            </a:r>
            <a:endParaRPr lang="en-US" i="1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N-gram tokenization technique is used to capture semantics and context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55155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Splitting sentences: Sentence Segmentation</a:t>
            </a:r>
            <a:endParaRPr/>
          </a:p>
        </p:txBody>
      </p:sp>
      <p:sp>
        <p:nvSpPr>
          <p:cNvPr id="231" name="Google Shape;231;p3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We have text paragraphs and each sentence should be separated 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GB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Sentences are delineated on punctuation: “.”, “?”, “!”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Often we want to segment phrases/clauses, more challenging: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dirty="0"/>
              <a:t>“Patient presented to ER with pain/confusion, most likely as a sequelae of a head injury” -&gt; 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dirty="0"/>
              <a:t>[“Patient”, “presented”, “to” “ER”, “with”, “pain”, “confusion”]</a:t>
            </a:r>
            <a:endParaRPr dirty="0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dirty="0"/>
              <a:t>[“most”, “likely”, “as”, “a”, “sequelae”, “of”, “a”, “head”, “injury”]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50832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simplifying the words of the language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e.g., “Ph.D.”, “PhD”, “</a:t>
            </a:r>
            <a:r>
              <a:rPr lang="en-GB" dirty="0" err="1"/>
              <a:t>phd</a:t>
            </a:r>
            <a:r>
              <a:rPr lang="en-GB" dirty="0"/>
              <a:t>” probably shouldn’t be counted differently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GB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 dirty="0"/>
              <a:t>Case folding:</a:t>
            </a:r>
            <a:r>
              <a:rPr lang="en-GB" dirty="0"/>
              <a:t> collapse everything to lowercase (although case can often be informative: “US” vs “us”)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 dirty="0"/>
              <a:t>Lemmatization:</a:t>
            </a:r>
            <a:r>
              <a:rPr lang="en-GB" dirty="0"/>
              <a:t> identifying words with common root (lemma) e.g., “operation” and “operations” -&gt; “operation”; “brought” -&gt; “bring”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dirty="0"/>
              <a:t>“Surgeon is performing surgical procedures” -&gt; “Surgeon be perform surgical procedure”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dirty="0"/>
              <a:t>Requires morphological parsing - splitting </a:t>
            </a:r>
            <a:r>
              <a:rPr lang="en-GB" b="1" u="sng" dirty="0"/>
              <a:t>stems</a:t>
            </a:r>
            <a:r>
              <a:rPr lang="en-GB" dirty="0"/>
              <a:t> (central morpheme) from </a:t>
            </a:r>
            <a:r>
              <a:rPr lang="en-GB" b="1" u="sng" dirty="0"/>
              <a:t>affixes </a:t>
            </a:r>
            <a:r>
              <a:rPr lang="en-GB" dirty="0"/>
              <a:t>(modifying/</a:t>
            </a:r>
            <a:r>
              <a:rPr lang="en-GB" dirty="0" err="1"/>
              <a:t>adidtional</a:t>
            </a:r>
            <a:r>
              <a:rPr lang="en-GB" dirty="0"/>
              <a:t> meaning)</a:t>
            </a: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endParaRPr lang="en-GB"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Lemmatization is difficult : alternative = stemming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dirty="0"/>
              <a:t>Remove final affixes e.g., remove “-</a:t>
            </a:r>
            <a:r>
              <a:rPr lang="en-GB" dirty="0" err="1"/>
              <a:t>ing</a:t>
            </a:r>
            <a:r>
              <a:rPr lang="en-GB" dirty="0"/>
              <a:t>, -s, -</a:t>
            </a:r>
            <a:r>
              <a:rPr lang="en-GB" dirty="0" err="1"/>
              <a:t>ational</a:t>
            </a:r>
            <a:r>
              <a:rPr lang="en-GB" dirty="0"/>
              <a:t>, -</a:t>
            </a:r>
            <a:r>
              <a:rPr lang="en-GB" dirty="0" err="1"/>
              <a:t>sses</a:t>
            </a:r>
            <a:r>
              <a:rPr lang="en-GB" dirty="0"/>
              <a:t>”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dirty="0"/>
              <a:t> “This was not the correct operation” -&gt; “</a:t>
            </a:r>
            <a:r>
              <a:rPr lang="en-GB" dirty="0" err="1"/>
              <a:t>Thi</a:t>
            </a:r>
            <a:r>
              <a:rPr lang="en-GB" dirty="0"/>
              <a:t> </a:t>
            </a:r>
            <a:r>
              <a:rPr lang="en-GB" dirty="0" err="1"/>
              <a:t>wa</a:t>
            </a:r>
            <a:r>
              <a:rPr lang="en-GB" dirty="0"/>
              <a:t> not the correct </a:t>
            </a:r>
            <a:r>
              <a:rPr lang="en-GB" dirty="0" err="1"/>
              <a:t>operat</a:t>
            </a:r>
            <a:r>
              <a:rPr lang="en-GB" dirty="0"/>
              <a:t>”</a:t>
            </a:r>
            <a:endParaRPr dirty="0"/>
          </a:p>
        </p:txBody>
      </p:sp>
      <p:sp>
        <p:nvSpPr>
          <p:cNvPr id="225" name="Google Shape;225;p3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Normalisation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>
            <a:spLocks noGrp="1"/>
          </p:cNvSpPr>
          <p:nvPr>
            <p:ph type="body" idx="1"/>
          </p:nvPr>
        </p:nvSpPr>
        <p:spPr>
          <a:xfrm>
            <a:off x="311700" y="1476375"/>
            <a:ext cx="8520600" cy="514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b="1" dirty="0"/>
              <a:t>Stop Words:</a:t>
            </a:r>
            <a:endParaRPr lang="en-GB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US" dirty="0"/>
          </a:p>
          <a:p>
            <a:pPr lvl="1" indent="-342900">
              <a:buSzPts val="1800"/>
              <a:buChar char="-"/>
            </a:pPr>
            <a:r>
              <a:rPr lang="en-US" dirty="0"/>
              <a:t>High frequent tokens</a:t>
            </a:r>
          </a:p>
          <a:p>
            <a:pPr lvl="1" indent="-342900">
              <a:buSzPts val="1800"/>
              <a:buChar char="-"/>
            </a:pPr>
            <a:endParaRPr lang="en-US" dirty="0"/>
          </a:p>
          <a:p>
            <a:pPr lvl="1" indent="-342900">
              <a:buSzPts val="1800"/>
              <a:buChar char="-"/>
            </a:pPr>
            <a:r>
              <a:rPr lang="en-US" dirty="0"/>
              <a:t>Individual non-informative tokens</a:t>
            </a:r>
          </a:p>
          <a:p>
            <a:pPr lvl="1" indent="-342900">
              <a:buSzPts val="1800"/>
              <a:buChar char="-"/>
            </a:pPr>
            <a:endParaRPr lang="en-US" dirty="0"/>
          </a:p>
          <a:p>
            <a:pPr lvl="1" indent="-342900">
              <a:buSzPts val="1800"/>
              <a:buChar char="-"/>
            </a:pPr>
            <a:r>
              <a:rPr lang="en-US" dirty="0"/>
              <a:t>E.g., “to”, “from”, “by”</a:t>
            </a:r>
          </a:p>
          <a:p>
            <a:pPr lvl="1" indent="-342900">
              <a:buSzPts val="1800"/>
              <a:buChar char="-"/>
            </a:pPr>
            <a:endParaRPr lang="en-US" dirty="0"/>
          </a:p>
          <a:p>
            <a:pPr lvl="1" indent="-342900">
              <a:buSzPts val="1800"/>
              <a:buChar char="-"/>
            </a:pPr>
            <a:r>
              <a:rPr lang="en-US" dirty="0"/>
              <a:t>While using single word tokenization, stop words are removed to balance the statistics of vocabulary</a:t>
            </a:r>
            <a:endParaRPr dirty="0"/>
          </a:p>
        </p:txBody>
      </p:sp>
      <p:sp>
        <p:nvSpPr>
          <p:cNvPr id="225" name="Google Shape;225;p3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Normalisation</a:t>
            </a:r>
            <a:endParaRPr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E63418F-D676-4304-811B-5D77960C1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25" y="4048125"/>
            <a:ext cx="5221070" cy="283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52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Hashing Tokens / Indexing</a:t>
            </a:r>
            <a:endParaRPr dirty="0"/>
          </a:p>
        </p:txBody>
      </p:sp>
      <p:sp>
        <p:nvSpPr>
          <p:cNvPr id="237" name="Google Shape;237;p4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1319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 dirty="0"/>
              <a:t>How to index terms for fast processing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endParaRPr lang="en-US"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 dirty="0"/>
              <a:t>Mapping tokens to codes</a:t>
            </a:r>
            <a:endParaRPr sz="1600" dirty="0"/>
          </a:p>
          <a:p>
            <a:pPr marL="58420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7EBF9501-A825-4B70-9A3C-467208B0EE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7722370"/>
                  </p:ext>
                </p:extLst>
              </p:nvPr>
            </p:nvGraphicFramePr>
            <p:xfrm>
              <a:off x="6438900" y="3205515"/>
              <a:ext cx="2209800" cy="231009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04900">
                      <a:extLst>
                        <a:ext uri="{9D8B030D-6E8A-4147-A177-3AD203B41FA5}">
                          <a16:colId xmlns:a16="http://schemas.microsoft.com/office/drawing/2014/main" val="1833649808"/>
                        </a:ext>
                      </a:extLst>
                    </a:gridCol>
                    <a:gridCol w="1104900">
                      <a:extLst>
                        <a:ext uri="{9D8B030D-6E8A-4147-A177-3AD203B41FA5}">
                          <a16:colId xmlns:a16="http://schemas.microsoft.com/office/drawing/2014/main" val="3428097370"/>
                        </a:ext>
                      </a:extLst>
                    </a:gridCol>
                  </a:tblGrid>
                  <a:tr h="43875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TOKEN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HASH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5055807"/>
                      </a:ext>
                    </a:extLst>
                  </a:tr>
                  <a:tr h="4191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Spine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151588"/>
                      </a:ext>
                    </a:extLst>
                  </a:tr>
                  <a:tr h="37147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8797147"/>
                      </a:ext>
                    </a:extLst>
                  </a:tr>
                  <a:tr h="37147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345021"/>
                      </a:ext>
                    </a:extLst>
                  </a:tr>
                  <a:tr h="70929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5469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7EBF9501-A825-4B70-9A3C-467208B0EE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67722370"/>
                  </p:ext>
                </p:extLst>
              </p:nvPr>
            </p:nvGraphicFramePr>
            <p:xfrm>
              <a:off x="6438900" y="3205515"/>
              <a:ext cx="2209800" cy="231009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04900">
                      <a:extLst>
                        <a:ext uri="{9D8B030D-6E8A-4147-A177-3AD203B41FA5}">
                          <a16:colId xmlns:a16="http://schemas.microsoft.com/office/drawing/2014/main" val="1833649808"/>
                        </a:ext>
                      </a:extLst>
                    </a:gridCol>
                    <a:gridCol w="1104900">
                      <a:extLst>
                        <a:ext uri="{9D8B030D-6E8A-4147-A177-3AD203B41FA5}">
                          <a16:colId xmlns:a16="http://schemas.microsoft.com/office/drawing/2014/main" val="3428097370"/>
                        </a:ext>
                      </a:extLst>
                    </a:gridCol>
                  </a:tblGrid>
                  <a:tr h="43875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TOKEN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HASH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5055807"/>
                      </a:ext>
                    </a:extLst>
                  </a:tr>
                  <a:tr h="4191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Spine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151588"/>
                      </a:ext>
                    </a:extLst>
                  </a:tr>
                  <a:tr h="37147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8797147"/>
                      </a:ext>
                    </a:extLst>
                  </a:tr>
                  <a:tr h="37147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345021"/>
                      </a:ext>
                    </a:extLst>
                  </a:tr>
                  <a:tr h="7092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49" t="-225641" r="-100549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546923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B3FF0424-F3DD-4971-93B7-FC266CD0B8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915074"/>
              </p:ext>
            </p:extLst>
          </p:nvPr>
        </p:nvGraphicFramePr>
        <p:xfrm>
          <a:off x="1904999" y="3500790"/>
          <a:ext cx="2886076" cy="438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519">
                  <a:extLst>
                    <a:ext uri="{9D8B030D-6E8A-4147-A177-3AD203B41FA5}">
                      <a16:colId xmlns:a16="http://schemas.microsoft.com/office/drawing/2014/main" val="1833649808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3428097370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197949343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2210886368"/>
                    </a:ext>
                  </a:extLst>
                </a:gridCol>
              </a:tblGrid>
              <a:tr h="438750">
                <a:tc>
                  <a:txBody>
                    <a:bodyPr/>
                    <a:lstStyle/>
                    <a:p>
                      <a:r>
                        <a:rPr lang="en-US" b="1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0558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C3F84E3D-D6AA-4FB8-A4A8-556A0A8AB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453508"/>
              </p:ext>
            </p:extLst>
          </p:nvPr>
        </p:nvGraphicFramePr>
        <p:xfrm>
          <a:off x="1904999" y="4410282"/>
          <a:ext cx="2886076" cy="438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519">
                  <a:extLst>
                    <a:ext uri="{9D8B030D-6E8A-4147-A177-3AD203B41FA5}">
                      <a16:colId xmlns:a16="http://schemas.microsoft.com/office/drawing/2014/main" val="1833649808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3428097370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197949343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2210886368"/>
                    </a:ext>
                  </a:extLst>
                </a:gridCol>
              </a:tblGrid>
              <a:tr h="438750">
                <a:tc>
                  <a:txBody>
                    <a:bodyPr/>
                    <a:lstStyle/>
                    <a:p>
                      <a:r>
                        <a:rPr lang="en-US" b="1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0558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451D400-1210-4979-9178-C02A971BE25F}"/>
              </a:ext>
            </a:extLst>
          </p:cNvPr>
          <p:cNvSpPr txBox="1"/>
          <p:nvPr/>
        </p:nvSpPr>
        <p:spPr>
          <a:xfrm>
            <a:off x="495300" y="3538590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Doc#1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ABD91-8B3D-413F-9935-B7C0A6E1EDAC}"/>
              </a:ext>
            </a:extLst>
          </p:cNvPr>
          <p:cNvSpPr txBox="1"/>
          <p:nvPr/>
        </p:nvSpPr>
        <p:spPr>
          <a:xfrm>
            <a:off x="495300" y="4460380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Doc#2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4C31C4-EA62-4FE6-9F2E-720322499755}"/>
              </a:ext>
            </a:extLst>
          </p:cNvPr>
          <p:cNvCxnSpPr>
            <a:stCxn id="3" idx="3"/>
          </p:cNvCxnSpPr>
          <p:nvPr/>
        </p:nvCxnSpPr>
        <p:spPr>
          <a:xfrm>
            <a:off x="1271475" y="3707867"/>
            <a:ext cx="4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6796C0-E97F-4C34-8961-378035516275}"/>
              </a:ext>
            </a:extLst>
          </p:cNvPr>
          <p:cNvCxnSpPr/>
          <p:nvPr/>
        </p:nvCxnSpPr>
        <p:spPr>
          <a:xfrm>
            <a:off x="1271475" y="4626584"/>
            <a:ext cx="4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2BD145-BB64-4785-B4B7-9F282437FF4F}"/>
              </a:ext>
            </a:extLst>
          </p:cNvPr>
          <p:cNvSpPr txBox="1"/>
          <p:nvPr/>
        </p:nvSpPr>
        <p:spPr>
          <a:xfrm>
            <a:off x="2505074" y="3084645"/>
            <a:ext cx="2505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Posting list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12A9D8-3CA7-4A09-8A3E-52A2F1446EDF}"/>
              </a:ext>
            </a:extLst>
          </p:cNvPr>
          <p:cNvSpPr txBox="1"/>
          <p:nvPr/>
        </p:nvSpPr>
        <p:spPr>
          <a:xfrm>
            <a:off x="6438900" y="5571898"/>
            <a:ext cx="2505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Vocabulary/ Dictionary</a:t>
            </a:r>
          </a:p>
        </p:txBody>
      </p:sp>
    </p:spTree>
    <p:extLst>
      <p:ext uri="{BB962C8B-B14F-4D97-AF65-F5344CB8AC3E}">
        <p14:creationId xmlns:p14="http://schemas.microsoft.com/office/powerpoint/2010/main" val="619785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Hashing Tokens / Indexing</a:t>
            </a:r>
            <a:endParaRPr dirty="0"/>
          </a:p>
        </p:txBody>
      </p:sp>
      <p:sp>
        <p:nvSpPr>
          <p:cNvPr id="237" name="Google Shape;237;p4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1319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 dirty="0"/>
              <a:t>How to index terms for fast processing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endParaRPr lang="en-US"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 dirty="0"/>
              <a:t>Mapping tokens to codes</a:t>
            </a:r>
            <a:endParaRPr sz="1600" dirty="0"/>
          </a:p>
          <a:p>
            <a:pPr marL="58420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7EBF9501-A825-4B70-9A3C-467208B0EE9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38900" y="3205515"/>
              <a:ext cx="2209800" cy="231009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04900">
                      <a:extLst>
                        <a:ext uri="{9D8B030D-6E8A-4147-A177-3AD203B41FA5}">
                          <a16:colId xmlns:a16="http://schemas.microsoft.com/office/drawing/2014/main" val="1833649808"/>
                        </a:ext>
                      </a:extLst>
                    </a:gridCol>
                    <a:gridCol w="1104900">
                      <a:extLst>
                        <a:ext uri="{9D8B030D-6E8A-4147-A177-3AD203B41FA5}">
                          <a16:colId xmlns:a16="http://schemas.microsoft.com/office/drawing/2014/main" val="3428097370"/>
                        </a:ext>
                      </a:extLst>
                    </a:gridCol>
                  </a:tblGrid>
                  <a:tr h="43875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TOKEN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HASH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5055807"/>
                      </a:ext>
                    </a:extLst>
                  </a:tr>
                  <a:tr h="4191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Spine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151588"/>
                      </a:ext>
                    </a:extLst>
                  </a:tr>
                  <a:tr h="37147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8797147"/>
                      </a:ext>
                    </a:extLst>
                  </a:tr>
                  <a:tr h="37147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345021"/>
                      </a:ext>
                    </a:extLst>
                  </a:tr>
                  <a:tr h="70929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5469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7EBF9501-A825-4B70-9A3C-467208B0EE9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38900" y="3205515"/>
              <a:ext cx="2209800" cy="231009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04900">
                      <a:extLst>
                        <a:ext uri="{9D8B030D-6E8A-4147-A177-3AD203B41FA5}">
                          <a16:colId xmlns:a16="http://schemas.microsoft.com/office/drawing/2014/main" val="1833649808"/>
                        </a:ext>
                      </a:extLst>
                    </a:gridCol>
                    <a:gridCol w="1104900">
                      <a:extLst>
                        <a:ext uri="{9D8B030D-6E8A-4147-A177-3AD203B41FA5}">
                          <a16:colId xmlns:a16="http://schemas.microsoft.com/office/drawing/2014/main" val="3428097370"/>
                        </a:ext>
                      </a:extLst>
                    </a:gridCol>
                  </a:tblGrid>
                  <a:tr h="43875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TOKEN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HASH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5055807"/>
                      </a:ext>
                    </a:extLst>
                  </a:tr>
                  <a:tr h="4191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Spine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151588"/>
                      </a:ext>
                    </a:extLst>
                  </a:tr>
                  <a:tr h="37147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8797147"/>
                      </a:ext>
                    </a:extLst>
                  </a:tr>
                  <a:tr h="37147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345021"/>
                      </a:ext>
                    </a:extLst>
                  </a:tr>
                  <a:tr h="7092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49" t="-225641" r="-100549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546923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B3FF0424-F3DD-4971-93B7-FC266CD0B872}"/>
              </a:ext>
            </a:extLst>
          </p:cNvPr>
          <p:cNvGraphicFramePr>
            <a:graphicFrameLocks noGrp="1"/>
          </p:cNvGraphicFramePr>
          <p:nvPr/>
        </p:nvGraphicFramePr>
        <p:xfrm>
          <a:off x="1904999" y="3500790"/>
          <a:ext cx="2886076" cy="438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519">
                  <a:extLst>
                    <a:ext uri="{9D8B030D-6E8A-4147-A177-3AD203B41FA5}">
                      <a16:colId xmlns:a16="http://schemas.microsoft.com/office/drawing/2014/main" val="1833649808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3428097370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197949343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2210886368"/>
                    </a:ext>
                  </a:extLst>
                </a:gridCol>
              </a:tblGrid>
              <a:tr h="438750">
                <a:tc>
                  <a:txBody>
                    <a:bodyPr/>
                    <a:lstStyle/>
                    <a:p>
                      <a:r>
                        <a:rPr lang="en-US" b="1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0558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C3F84E3D-D6AA-4FB8-A4A8-556A0A8AB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912812"/>
              </p:ext>
            </p:extLst>
          </p:nvPr>
        </p:nvGraphicFramePr>
        <p:xfrm>
          <a:off x="1828799" y="4729310"/>
          <a:ext cx="2886076" cy="438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519">
                  <a:extLst>
                    <a:ext uri="{9D8B030D-6E8A-4147-A177-3AD203B41FA5}">
                      <a16:colId xmlns:a16="http://schemas.microsoft.com/office/drawing/2014/main" val="1833649808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3428097370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197949343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2210886368"/>
                    </a:ext>
                  </a:extLst>
                </a:gridCol>
              </a:tblGrid>
              <a:tr h="438750">
                <a:tc>
                  <a:txBody>
                    <a:bodyPr/>
                    <a:lstStyle/>
                    <a:p>
                      <a:r>
                        <a:rPr lang="en-US" b="1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0558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451D400-1210-4979-9178-C02A971BE25F}"/>
              </a:ext>
            </a:extLst>
          </p:cNvPr>
          <p:cNvSpPr txBox="1"/>
          <p:nvPr/>
        </p:nvSpPr>
        <p:spPr>
          <a:xfrm>
            <a:off x="495300" y="3538590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Doc#1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ABD91-8B3D-413F-9935-B7C0A6E1EDAC}"/>
              </a:ext>
            </a:extLst>
          </p:cNvPr>
          <p:cNvSpPr txBox="1"/>
          <p:nvPr/>
        </p:nvSpPr>
        <p:spPr>
          <a:xfrm>
            <a:off x="419100" y="4779408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Doc#2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4C31C4-EA62-4FE6-9F2E-720322499755}"/>
              </a:ext>
            </a:extLst>
          </p:cNvPr>
          <p:cNvCxnSpPr>
            <a:stCxn id="3" idx="3"/>
          </p:cNvCxnSpPr>
          <p:nvPr/>
        </p:nvCxnSpPr>
        <p:spPr>
          <a:xfrm>
            <a:off x="1271475" y="3707867"/>
            <a:ext cx="4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6796C0-E97F-4C34-8961-378035516275}"/>
              </a:ext>
            </a:extLst>
          </p:cNvPr>
          <p:cNvCxnSpPr/>
          <p:nvPr/>
        </p:nvCxnSpPr>
        <p:spPr>
          <a:xfrm>
            <a:off x="1195275" y="4945612"/>
            <a:ext cx="4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2BD145-BB64-4785-B4B7-9F282437FF4F}"/>
              </a:ext>
            </a:extLst>
          </p:cNvPr>
          <p:cNvSpPr txBox="1"/>
          <p:nvPr/>
        </p:nvSpPr>
        <p:spPr>
          <a:xfrm>
            <a:off x="1271475" y="3924169"/>
            <a:ext cx="716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Freq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12A9D8-3CA7-4A09-8A3E-52A2F1446EDF}"/>
              </a:ext>
            </a:extLst>
          </p:cNvPr>
          <p:cNvSpPr txBox="1"/>
          <p:nvPr/>
        </p:nvSpPr>
        <p:spPr>
          <a:xfrm>
            <a:off x="6438900" y="5571898"/>
            <a:ext cx="2505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Vocabulary/ Dictionary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440516-1CFE-4CEB-91CE-C98DE161A118}"/>
              </a:ext>
            </a:extLst>
          </p:cNvPr>
          <p:cNvSpPr txBox="1"/>
          <p:nvPr/>
        </p:nvSpPr>
        <p:spPr>
          <a:xfrm>
            <a:off x="6638925" y="1304558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 be N-dimension representation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2B8C24-7EB4-4A14-9734-4057AB0F36EA}"/>
              </a:ext>
            </a:extLst>
          </p:cNvPr>
          <p:cNvCxnSpPr>
            <a:cxnSpLocks/>
          </p:cNvCxnSpPr>
          <p:nvPr/>
        </p:nvCxnSpPr>
        <p:spPr>
          <a:xfrm>
            <a:off x="7524750" y="1847850"/>
            <a:ext cx="392430" cy="1443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6B9933FA-77BD-4ED1-8BEF-98C0D1E1F3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400000"/>
              </p:ext>
            </p:extLst>
          </p:nvPr>
        </p:nvGraphicFramePr>
        <p:xfrm>
          <a:off x="1904999" y="3939540"/>
          <a:ext cx="2886076" cy="438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519">
                  <a:extLst>
                    <a:ext uri="{9D8B030D-6E8A-4147-A177-3AD203B41FA5}">
                      <a16:colId xmlns:a16="http://schemas.microsoft.com/office/drawing/2014/main" val="1833649808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3428097370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197949343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2210886368"/>
                    </a:ext>
                  </a:extLst>
                </a:gridCol>
              </a:tblGrid>
              <a:tr h="438750"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055807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79B083C-DE31-4534-812F-9CD33327866A}"/>
              </a:ext>
            </a:extLst>
          </p:cNvPr>
          <p:cNvSpPr txBox="1"/>
          <p:nvPr/>
        </p:nvSpPr>
        <p:spPr>
          <a:xfrm>
            <a:off x="2651760" y="3163333"/>
            <a:ext cx="2505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Posting list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DEC1E0-29E9-43C8-834E-9DC88936AA2E}"/>
              </a:ext>
            </a:extLst>
          </p:cNvPr>
          <p:cNvSpPr txBox="1"/>
          <p:nvPr/>
        </p:nvSpPr>
        <p:spPr>
          <a:xfrm>
            <a:off x="1195275" y="5280554"/>
            <a:ext cx="716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Freq</a:t>
            </a: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E02C9A12-695E-4FB5-90B5-716F2F9A5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811184"/>
              </p:ext>
            </p:extLst>
          </p:nvPr>
        </p:nvGraphicFramePr>
        <p:xfrm>
          <a:off x="1828799" y="5168060"/>
          <a:ext cx="2886076" cy="438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519">
                  <a:extLst>
                    <a:ext uri="{9D8B030D-6E8A-4147-A177-3AD203B41FA5}">
                      <a16:colId xmlns:a16="http://schemas.microsoft.com/office/drawing/2014/main" val="1833649808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3428097370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197949343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2210886368"/>
                    </a:ext>
                  </a:extLst>
                </a:gridCol>
              </a:tblGrid>
              <a:tr h="438750"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055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3925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Hash-based text search </a:t>
            </a:r>
            <a:endParaRPr dirty="0"/>
          </a:p>
        </p:txBody>
      </p:sp>
      <p:sp>
        <p:nvSpPr>
          <p:cNvPr id="237" name="Google Shape;237;p4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13190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indent="-330200">
              <a:buSzPts val="1600"/>
              <a:buFont typeface="Arial"/>
              <a:buChar char="-"/>
            </a:pPr>
            <a:r>
              <a:rPr lang="en-US" sz="1600" dirty="0"/>
              <a:t>See if query hashes are present in note hash sets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endParaRPr lang="en-US" sz="1600" dirty="0"/>
          </a:p>
          <a:p>
            <a:pPr lvl="1" indent="-330200">
              <a:buSzPts val="1600"/>
              <a:buChar char="-"/>
            </a:pPr>
            <a:r>
              <a:rPr lang="en-US" sz="1200" dirty="0"/>
              <a:t>‘Spine’  in Doc#1  </a:t>
            </a:r>
            <a:endParaRPr sz="1200" dirty="0"/>
          </a:p>
          <a:p>
            <a:pPr marL="584200" lvl="1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GB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7EBF9501-A825-4B70-9A3C-467208B0EE9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38900" y="2694975"/>
              <a:ext cx="2209800" cy="231009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04900">
                      <a:extLst>
                        <a:ext uri="{9D8B030D-6E8A-4147-A177-3AD203B41FA5}">
                          <a16:colId xmlns:a16="http://schemas.microsoft.com/office/drawing/2014/main" val="1833649808"/>
                        </a:ext>
                      </a:extLst>
                    </a:gridCol>
                    <a:gridCol w="1104900">
                      <a:extLst>
                        <a:ext uri="{9D8B030D-6E8A-4147-A177-3AD203B41FA5}">
                          <a16:colId xmlns:a16="http://schemas.microsoft.com/office/drawing/2014/main" val="3428097370"/>
                        </a:ext>
                      </a:extLst>
                    </a:gridCol>
                  </a:tblGrid>
                  <a:tr h="43875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TOKEN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HASH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5055807"/>
                      </a:ext>
                    </a:extLst>
                  </a:tr>
                  <a:tr h="4191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Spine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151588"/>
                      </a:ext>
                    </a:extLst>
                  </a:tr>
                  <a:tr h="37147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8797147"/>
                      </a:ext>
                    </a:extLst>
                  </a:tr>
                  <a:tr h="37147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345021"/>
                      </a:ext>
                    </a:extLst>
                  </a:tr>
                  <a:tr h="709295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5469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2">
                <a:extLst>
                  <a:ext uri="{FF2B5EF4-FFF2-40B4-BE49-F238E27FC236}">
                    <a16:creationId xmlns:a16="http://schemas.microsoft.com/office/drawing/2014/main" id="{7EBF9501-A825-4B70-9A3C-467208B0EE9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38900" y="2694975"/>
              <a:ext cx="2209800" cy="2310095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04900">
                      <a:extLst>
                        <a:ext uri="{9D8B030D-6E8A-4147-A177-3AD203B41FA5}">
                          <a16:colId xmlns:a16="http://schemas.microsoft.com/office/drawing/2014/main" val="1833649808"/>
                        </a:ext>
                      </a:extLst>
                    </a:gridCol>
                    <a:gridCol w="1104900">
                      <a:extLst>
                        <a:ext uri="{9D8B030D-6E8A-4147-A177-3AD203B41FA5}">
                          <a16:colId xmlns:a16="http://schemas.microsoft.com/office/drawing/2014/main" val="3428097370"/>
                        </a:ext>
                      </a:extLst>
                    </a:gridCol>
                  </a:tblGrid>
                  <a:tr h="438750"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TOKEN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b="1" dirty="0"/>
                            <a:t>HASH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5055807"/>
                      </a:ext>
                    </a:extLst>
                  </a:tr>
                  <a:tr h="4191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Spine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151588"/>
                      </a:ext>
                    </a:extLst>
                  </a:tr>
                  <a:tr h="37147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Car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08797147"/>
                      </a:ext>
                    </a:extLst>
                  </a:tr>
                  <a:tr h="371475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tree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345021"/>
                      </a:ext>
                    </a:extLst>
                  </a:tr>
                  <a:tr h="7092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49" t="-226496" r="-100549" b="-17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546923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B3FF0424-F3DD-4971-93B7-FC266CD0B872}"/>
              </a:ext>
            </a:extLst>
          </p:cNvPr>
          <p:cNvGraphicFramePr>
            <a:graphicFrameLocks noGrp="1"/>
          </p:cNvGraphicFramePr>
          <p:nvPr/>
        </p:nvGraphicFramePr>
        <p:xfrm>
          <a:off x="1904999" y="2990250"/>
          <a:ext cx="2886076" cy="438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519">
                  <a:extLst>
                    <a:ext uri="{9D8B030D-6E8A-4147-A177-3AD203B41FA5}">
                      <a16:colId xmlns:a16="http://schemas.microsoft.com/office/drawing/2014/main" val="1833649808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3428097370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197949343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2210886368"/>
                    </a:ext>
                  </a:extLst>
                </a:gridCol>
              </a:tblGrid>
              <a:tr h="438750">
                <a:tc>
                  <a:txBody>
                    <a:bodyPr/>
                    <a:lstStyle/>
                    <a:p>
                      <a:r>
                        <a:rPr lang="en-US" b="1" dirty="0"/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055807"/>
                  </a:ext>
                </a:extLst>
              </a:tr>
            </a:tbl>
          </a:graphicData>
        </a:graphic>
      </p:graphicFrame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C3F84E3D-D6AA-4FB8-A4A8-556A0A8AB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607575"/>
              </p:ext>
            </p:extLst>
          </p:nvPr>
        </p:nvGraphicFramePr>
        <p:xfrm>
          <a:off x="1828799" y="4221843"/>
          <a:ext cx="2886076" cy="438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519">
                  <a:extLst>
                    <a:ext uri="{9D8B030D-6E8A-4147-A177-3AD203B41FA5}">
                      <a16:colId xmlns:a16="http://schemas.microsoft.com/office/drawing/2014/main" val="1833649808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3428097370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197949343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2210886368"/>
                    </a:ext>
                  </a:extLst>
                </a:gridCol>
              </a:tblGrid>
              <a:tr h="438750">
                <a:tc>
                  <a:txBody>
                    <a:bodyPr/>
                    <a:lstStyle/>
                    <a:p>
                      <a:r>
                        <a:rPr lang="en-US" b="1" dirty="0"/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0558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451D400-1210-4979-9178-C02A971BE25F}"/>
              </a:ext>
            </a:extLst>
          </p:cNvPr>
          <p:cNvSpPr txBox="1"/>
          <p:nvPr/>
        </p:nvSpPr>
        <p:spPr>
          <a:xfrm>
            <a:off x="495300" y="3028050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Doc#1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8ABD91-8B3D-413F-9935-B7C0A6E1EDAC}"/>
              </a:ext>
            </a:extLst>
          </p:cNvPr>
          <p:cNvSpPr txBox="1"/>
          <p:nvPr/>
        </p:nvSpPr>
        <p:spPr>
          <a:xfrm>
            <a:off x="419100" y="4271941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Doc#2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4C31C4-EA62-4FE6-9F2E-720322499755}"/>
              </a:ext>
            </a:extLst>
          </p:cNvPr>
          <p:cNvCxnSpPr>
            <a:stCxn id="3" idx="3"/>
          </p:cNvCxnSpPr>
          <p:nvPr/>
        </p:nvCxnSpPr>
        <p:spPr>
          <a:xfrm>
            <a:off x="1271475" y="3197327"/>
            <a:ext cx="4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6796C0-E97F-4C34-8961-378035516275}"/>
              </a:ext>
            </a:extLst>
          </p:cNvPr>
          <p:cNvCxnSpPr/>
          <p:nvPr/>
        </p:nvCxnSpPr>
        <p:spPr>
          <a:xfrm>
            <a:off x="1195275" y="4438145"/>
            <a:ext cx="471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5009B6-AA05-457E-9F5B-51D55B8D3F81}"/>
              </a:ext>
            </a:extLst>
          </p:cNvPr>
          <p:cNvCxnSpPr/>
          <p:nvPr/>
        </p:nvCxnSpPr>
        <p:spPr>
          <a:xfrm>
            <a:off x="7524750" y="1847850"/>
            <a:ext cx="485775" cy="8471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62BD145-BB64-4785-B4B7-9F282437FF4F}"/>
              </a:ext>
            </a:extLst>
          </p:cNvPr>
          <p:cNvSpPr txBox="1"/>
          <p:nvPr/>
        </p:nvSpPr>
        <p:spPr>
          <a:xfrm>
            <a:off x="2505074" y="2574105"/>
            <a:ext cx="2505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Posting list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705DCE-B548-46B7-8CF5-837B2E7D25DB}"/>
              </a:ext>
            </a:extLst>
          </p:cNvPr>
          <p:cNvSpPr txBox="1"/>
          <p:nvPr/>
        </p:nvSpPr>
        <p:spPr>
          <a:xfrm>
            <a:off x="6667499" y="1456958"/>
            <a:ext cx="250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can be N-dimension representation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B66C7-4674-48BA-89FE-44736B0E294C}"/>
              </a:ext>
            </a:extLst>
          </p:cNvPr>
          <p:cNvSpPr txBox="1"/>
          <p:nvPr/>
        </p:nvSpPr>
        <p:spPr>
          <a:xfrm>
            <a:off x="6438900" y="5061358"/>
            <a:ext cx="2505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Vocabulary/ Dictionary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3DBB52-69CD-41D0-AFEA-7917CB7459D8}"/>
              </a:ext>
            </a:extLst>
          </p:cNvPr>
          <p:cNvSpPr txBox="1"/>
          <p:nvPr/>
        </p:nvSpPr>
        <p:spPr>
          <a:xfrm>
            <a:off x="1271475" y="3429000"/>
            <a:ext cx="716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Freq</a:t>
            </a: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B9CCC232-311C-416D-A5E4-8A0A3DDAFC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007306"/>
              </p:ext>
            </p:extLst>
          </p:nvPr>
        </p:nvGraphicFramePr>
        <p:xfrm>
          <a:off x="1904999" y="3444371"/>
          <a:ext cx="2886076" cy="438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519">
                  <a:extLst>
                    <a:ext uri="{9D8B030D-6E8A-4147-A177-3AD203B41FA5}">
                      <a16:colId xmlns:a16="http://schemas.microsoft.com/office/drawing/2014/main" val="1833649808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3428097370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197949343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2210886368"/>
                    </a:ext>
                  </a:extLst>
                </a:gridCol>
              </a:tblGrid>
              <a:tr h="438750"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05580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42013998-963B-4C75-BF7A-80B2435A3019}"/>
              </a:ext>
            </a:extLst>
          </p:cNvPr>
          <p:cNvSpPr txBox="1"/>
          <p:nvPr/>
        </p:nvSpPr>
        <p:spPr>
          <a:xfrm>
            <a:off x="1195275" y="4785385"/>
            <a:ext cx="716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Freq</a:t>
            </a:r>
          </a:p>
        </p:txBody>
      </p:sp>
      <p:graphicFrame>
        <p:nvGraphicFramePr>
          <p:cNvPr id="20" name="Table 2">
            <a:extLst>
              <a:ext uri="{FF2B5EF4-FFF2-40B4-BE49-F238E27FC236}">
                <a16:creationId xmlns:a16="http://schemas.microsoft.com/office/drawing/2014/main" id="{324DBFA9-8FCE-4D78-8784-BA524AB6AD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137811"/>
              </p:ext>
            </p:extLst>
          </p:nvPr>
        </p:nvGraphicFramePr>
        <p:xfrm>
          <a:off x="1828799" y="4672891"/>
          <a:ext cx="2886076" cy="438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21519">
                  <a:extLst>
                    <a:ext uri="{9D8B030D-6E8A-4147-A177-3AD203B41FA5}">
                      <a16:colId xmlns:a16="http://schemas.microsoft.com/office/drawing/2014/main" val="1833649808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3428097370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197949343"/>
                    </a:ext>
                  </a:extLst>
                </a:gridCol>
                <a:gridCol w="721519">
                  <a:extLst>
                    <a:ext uri="{9D8B030D-6E8A-4147-A177-3AD203B41FA5}">
                      <a16:colId xmlns:a16="http://schemas.microsoft.com/office/drawing/2014/main" val="2210886368"/>
                    </a:ext>
                  </a:extLst>
                </a:gridCol>
              </a:tblGrid>
              <a:tr h="438750">
                <a:tc>
                  <a:txBody>
                    <a:bodyPr/>
                    <a:lstStyle/>
                    <a:p>
                      <a:r>
                        <a:rPr lang="en-US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055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4734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2"/>
          <p:cNvSpPr txBox="1">
            <a:spLocks noGrp="1"/>
          </p:cNvSpPr>
          <p:nvPr>
            <p:ph type="title"/>
          </p:nvPr>
        </p:nvSpPr>
        <p:spPr>
          <a:xfrm>
            <a:off x="311700" y="244113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to extract relationship between terms?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0652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Identify frequently used terms</a:t>
            </a:r>
            <a:endParaRPr/>
          </a:p>
        </p:txBody>
      </p:sp>
      <p:sp>
        <p:nvSpPr>
          <p:cNvPr id="256" name="Google Shape;256;p43"/>
          <p:cNvSpPr txBox="1">
            <a:spLocks noGrp="1"/>
          </p:cNvSpPr>
          <p:nvPr>
            <p:ph type="body" idx="1"/>
          </p:nvPr>
        </p:nvSpPr>
        <p:spPr>
          <a:xfrm>
            <a:off x="5524800" y="1536625"/>
            <a:ext cx="33075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Find highest TF-IDF terms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Filter them manually for new search terms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Apply prior search approaches (or any of the fuzzy matching approaches)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Among other unsupervised approaches (e.g., following material)</a:t>
            </a:r>
            <a:endParaRPr/>
          </a:p>
        </p:txBody>
      </p:sp>
      <p:pic>
        <p:nvPicPr>
          <p:cNvPr id="257" name="Google Shape;25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1536613"/>
            <a:ext cx="5213125" cy="46056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8B90D1A-A7EC-4B9A-A958-3093B449B34C}"/>
                  </a:ext>
                </a:extLst>
              </p:cNvPr>
              <p:cNvSpPr txBox="1"/>
              <p:nvPr/>
            </p:nvSpPr>
            <p:spPr>
              <a:xfrm>
                <a:off x="6029325" y="5264490"/>
                <a:ext cx="2616870" cy="568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𝐼𝐷𝐹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num>
                            <m:den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|{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: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}|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8B90D1A-A7EC-4B9A-A958-3093B449B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9325" y="5264490"/>
                <a:ext cx="2616870" cy="5683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0025" y="1295812"/>
            <a:ext cx="4497399" cy="400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Encoding text as a vectors</a:t>
            </a:r>
            <a:endParaRPr dirty="0"/>
          </a:p>
        </p:txBody>
      </p:sp>
      <p:sp>
        <p:nvSpPr>
          <p:cNvPr id="305" name="Google Shape;305;p49"/>
          <p:cNvSpPr txBox="1">
            <a:spLocks noGrp="1"/>
          </p:cNvSpPr>
          <p:nvPr>
            <p:ph type="body" idx="1"/>
          </p:nvPr>
        </p:nvSpPr>
        <p:spPr>
          <a:xfrm>
            <a:off x="441050" y="2021086"/>
            <a:ext cx="4497399" cy="26728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Equal size document representation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One-hot encoding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Very large vectors with even moderate vocabulary size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Very sparse vectors (lots of 0s)</a:t>
            </a:r>
          </a:p>
        </p:txBody>
      </p:sp>
      <p:pic>
        <p:nvPicPr>
          <p:cNvPr id="307" name="Google Shape;30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050" y="4596050"/>
            <a:ext cx="2956525" cy="19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9"/>
          <p:cNvSpPr txBox="1"/>
          <p:nvPr/>
        </p:nvSpPr>
        <p:spPr>
          <a:xfrm>
            <a:off x="3631775" y="5659425"/>
            <a:ext cx="5190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Sum over columns for each note to get a vector representation of the document instead (TF-IDF is a normalisation of this representation)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EMR are digital patient charts</a:t>
            </a:r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Repository of patient information over time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Prone to fragmentation between primary / hospital care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Ideally contains all of a given patient’s details on: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Every encounter with health professionals (e.g., admitted to hospital)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Details and results of diagnostic testing and vitals (e.g., blood test, urine cultures etc.)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Diagnostic/therapeutic orders (e.g., Nil per os/NPO, 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Procedures performed (e.g., appendectomy, PET-scan)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Medical note (e.g., primary physician, consult information)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Medication (e.g., antibiotics)</a:t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 rotWithShape="1">
          <a:blip r:embed="rId3">
            <a:alphaModFix/>
          </a:blip>
          <a:srcRect r="7680" b="75874"/>
          <a:stretch/>
        </p:blipFill>
        <p:spPr>
          <a:xfrm>
            <a:off x="278100" y="4325325"/>
            <a:ext cx="8587825" cy="156648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 txBox="1"/>
          <p:nvPr/>
        </p:nvSpPr>
        <p:spPr>
          <a:xfrm>
            <a:off x="311700" y="58918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10.1038/s41746-018-0029-1</a:t>
            </a:r>
            <a:endParaRPr sz="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word embeddings</a:t>
            </a:r>
            <a:endParaRPr dirty="0"/>
          </a:p>
        </p:txBody>
      </p:sp>
      <p:sp>
        <p:nvSpPr>
          <p:cNvPr id="321" name="Google Shape;321;p51"/>
          <p:cNvSpPr txBox="1">
            <a:spLocks noGrp="1"/>
          </p:cNvSpPr>
          <p:nvPr>
            <p:ph type="body" idx="1"/>
          </p:nvPr>
        </p:nvSpPr>
        <p:spPr>
          <a:xfrm>
            <a:off x="311700" y="1464525"/>
            <a:ext cx="4572720" cy="45019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buFont typeface="Arial"/>
              <a:buChar char="-"/>
            </a:pPr>
            <a:r>
              <a:rPr lang="en-US" b="0" i="0" dirty="0">
                <a:solidFill>
                  <a:srgbClr val="000000"/>
                </a:solidFill>
                <a:effectLst/>
                <a:latin typeface="Montserrat" panose="00000500000000000000" pitchFamily="2" charset="0"/>
              </a:rPr>
              <a:t>low-dimensional representations of high-dimensional data</a:t>
            </a:r>
          </a:p>
          <a:p>
            <a:pPr>
              <a:buFont typeface="Arial"/>
              <a:buChar char="-"/>
            </a:pPr>
            <a:endParaRPr lang="en-US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>
              <a:buFont typeface="Arial"/>
              <a:buChar char="-"/>
            </a:pPr>
            <a:r>
              <a:rPr lang="en-US" dirty="0">
                <a:solidFill>
                  <a:srgbClr val="000000"/>
                </a:solidFill>
                <a:latin typeface="Montserrat" panose="00000500000000000000" pitchFamily="2" charset="0"/>
              </a:rPr>
              <a:t>Preserve meaningful relation between terms</a:t>
            </a:r>
          </a:p>
          <a:p>
            <a:pPr>
              <a:buFont typeface="Arial"/>
              <a:buChar char="-"/>
            </a:pPr>
            <a:endParaRPr lang="en-US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>
              <a:buFont typeface="Arial"/>
              <a:buChar char="-"/>
            </a:pPr>
            <a:r>
              <a:rPr lang="en-US" dirty="0">
                <a:solidFill>
                  <a:srgbClr val="000000"/>
                </a:solidFill>
                <a:latin typeface="Montserrat" panose="00000500000000000000" pitchFamily="2" charset="0"/>
              </a:rPr>
              <a:t>E.g., “father” and “son” very related, “father” and “notebook” are not</a:t>
            </a:r>
          </a:p>
          <a:p>
            <a:pPr>
              <a:buFont typeface="Arial"/>
              <a:buChar char="-"/>
            </a:pPr>
            <a:endParaRPr lang="en-US" dirty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pPr>
              <a:buFont typeface="Arial"/>
              <a:buChar char="-"/>
            </a:pPr>
            <a:r>
              <a:rPr lang="en-US" dirty="0">
                <a:solidFill>
                  <a:srgbClr val="000000"/>
                </a:solidFill>
                <a:latin typeface="Montserrat" panose="00000500000000000000" pitchFamily="2" charset="0"/>
              </a:rPr>
              <a:t>How to learn the relationship between terms</a:t>
            </a:r>
            <a:endParaRPr lang="en-US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dirty="0"/>
              <a:t>	</a:t>
            </a:r>
            <a:endParaRPr lang="en-US" i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24;p51"/>
          <p:cNvSpPr txBox="1"/>
          <p:nvPr/>
        </p:nvSpPr>
        <p:spPr>
          <a:xfrm>
            <a:off x="5177415" y="6457568"/>
            <a:ext cx="3966585" cy="29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 dirty="0"/>
              <a:t>https://www.cs.cmu.edu/~dst/WordEmbeddingDemo/tutorial.html</a:t>
            </a:r>
            <a:endParaRPr sz="700" dirty="0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F203991-8873-4FD2-ABA6-A3B5B79315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7" r="15191"/>
          <a:stretch/>
        </p:blipFill>
        <p:spPr>
          <a:xfrm>
            <a:off x="4960620" y="1257297"/>
            <a:ext cx="4061460" cy="434340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Learned word embeddings</a:t>
            </a:r>
            <a:endParaRPr/>
          </a:p>
        </p:txBody>
      </p:sp>
      <p:sp>
        <p:nvSpPr>
          <p:cNvPr id="321" name="Google Shape;321;p51"/>
          <p:cNvSpPr txBox="1">
            <a:spLocks noGrp="1"/>
          </p:cNvSpPr>
          <p:nvPr>
            <p:ph type="body" idx="1"/>
          </p:nvPr>
        </p:nvSpPr>
        <p:spPr>
          <a:xfrm>
            <a:off x="311700" y="1464525"/>
            <a:ext cx="8520600" cy="52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Word2Vec -&gt; GloVe -&gt; ELMo -&gt; BERT -&gt; ERNIE -&gt; GPT-3/Megatron/T5</a:t>
            </a:r>
            <a:endParaRPr/>
          </a:p>
        </p:txBody>
      </p:sp>
      <p:pic>
        <p:nvPicPr>
          <p:cNvPr id="322" name="Google Shape;32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8238" y="1072250"/>
            <a:ext cx="3695025" cy="219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1763" y="2595404"/>
            <a:ext cx="6200475" cy="3411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51"/>
          <p:cNvSpPr txBox="1"/>
          <p:nvPr/>
        </p:nvSpPr>
        <p:spPr>
          <a:xfrm>
            <a:off x="4857375" y="5794600"/>
            <a:ext cx="172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 dirty="0"/>
              <a:t>https://lilianweng.github.io/posts/2017-10-15-word-embedding/</a:t>
            </a:r>
            <a:endParaRPr sz="600" dirty="0"/>
          </a:p>
        </p:txBody>
      </p:sp>
    </p:spTree>
    <p:extLst>
      <p:ext uri="{BB962C8B-B14F-4D97-AF65-F5344CB8AC3E}">
        <p14:creationId xmlns:p14="http://schemas.microsoft.com/office/powerpoint/2010/main" val="2535929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Learnt embeddings are powerful</a:t>
            </a:r>
            <a:endParaRPr/>
          </a:p>
        </p:txBody>
      </p:sp>
      <p:pic>
        <p:nvPicPr>
          <p:cNvPr id="330" name="Google Shape;33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5975" y="1566597"/>
            <a:ext cx="6019900" cy="449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Reducing the dimensionality of these vectors</a:t>
            </a:r>
            <a:endParaRPr/>
          </a:p>
        </p:txBody>
      </p:sp>
      <p:sp>
        <p:nvSpPr>
          <p:cNvPr id="314" name="Google Shape;314;p5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Standard dimensionality reduction methods struggle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Text has semantic AND syntactic aspects/similarity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We want to find a lower dimensional </a:t>
            </a:r>
            <a:r>
              <a:rPr lang="en-GB" u="sng" dirty="0"/>
              <a:t>embedding </a:t>
            </a:r>
            <a:r>
              <a:rPr lang="en-GB" dirty="0"/>
              <a:t>that captures these aspects</a:t>
            </a:r>
            <a:endParaRPr dirty="0"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“You shall know a word by the company it keeps (Firth, J. R. 1957:11)”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“The meaning of a word is its use in the language” (Wittgenstein)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Can we use the </a:t>
            </a:r>
            <a:r>
              <a:rPr lang="en-GB" b="1" dirty="0"/>
              <a:t>CONTEXT </a:t>
            </a:r>
            <a:r>
              <a:rPr lang="en-GB" dirty="0"/>
              <a:t>of a given word to find a meaningful vector representation?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Answer: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dirty="0"/>
              <a:t>Byte-Pair Encoding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b="1" dirty="0"/>
              <a:t>N-grams</a:t>
            </a:r>
            <a:endParaRPr b="1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dirty="0"/>
              <a:t>Learned Word Embeddings</a:t>
            </a:r>
            <a:endParaRPr dirty="0"/>
          </a:p>
        </p:txBody>
      </p:sp>
      <p:pic>
        <p:nvPicPr>
          <p:cNvPr id="315" name="Google Shape;31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6025" y="4065247"/>
            <a:ext cx="4206425" cy="183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Custom embeddings and fine-tuning</a:t>
            </a:r>
            <a:endParaRPr/>
          </a:p>
        </p:txBody>
      </p:sp>
      <p:sp>
        <p:nvSpPr>
          <p:cNvPr id="336" name="Google Shape;336;p5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Same approach can be used beyond just words: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Med2Vec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EHR2Vec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 err="1"/>
              <a:t>BioALBERT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Corpora used to create embedding may not be a good fit for specialised text (i.e., EMRs aren’t representative of the internet at large… we hope).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Repeat training on your data but initialise with pre-trained weights </a:t>
            </a:r>
            <a:endParaRPr dirty="0"/>
          </a:p>
        </p:txBody>
      </p:sp>
      <p:pic>
        <p:nvPicPr>
          <p:cNvPr id="337" name="Google Shape;33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1746" y="4459701"/>
            <a:ext cx="4187648" cy="230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How can we use these for different tasks?</a:t>
            </a:r>
            <a:endParaRPr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complex operations require additional steps</a:t>
            </a:r>
            <a:endParaRPr/>
          </a:p>
        </p:txBody>
      </p:sp>
      <p:pic>
        <p:nvPicPr>
          <p:cNvPr id="268" name="Google Shape;26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975" y="1532025"/>
            <a:ext cx="7001749" cy="43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45"/>
          <p:cNvSpPr txBox="1"/>
          <p:nvPr/>
        </p:nvSpPr>
        <p:spPr>
          <a:xfrm>
            <a:off x="1189550" y="5767575"/>
            <a:ext cx="355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10.1001/jamaoncol.2016.0213</a:t>
            </a:r>
            <a:endParaRPr sz="800"/>
          </a:p>
        </p:txBody>
      </p:sp>
      <p:sp>
        <p:nvSpPr>
          <p:cNvPr id="270" name="Google Shape;270;p45"/>
          <p:cNvSpPr/>
          <p:nvPr/>
        </p:nvSpPr>
        <p:spPr>
          <a:xfrm>
            <a:off x="477625" y="2090750"/>
            <a:ext cx="7696200" cy="262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1" name="Google Shape;271;p45"/>
          <p:cNvCxnSpPr/>
          <p:nvPr/>
        </p:nvCxnSpPr>
        <p:spPr>
          <a:xfrm>
            <a:off x="3902125" y="2081725"/>
            <a:ext cx="2838600" cy="267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complex operations require additional steps</a:t>
            </a:r>
            <a:endParaRPr/>
          </a:p>
        </p:txBody>
      </p:sp>
      <p:pic>
        <p:nvPicPr>
          <p:cNvPr id="277" name="Google Shape;27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975" y="1532025"/>
            <a:ext cx="7001749" cy="43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6"/>
          <p:cNvSpPr txBox="1"/>
          <p:nvPr/>
        </p:nvSpPr>
        <p:spPr>
          <a:xfrm>
            <a:off x="1189550" y="5767575"/>
            <a:ext cx="355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10.1001/jamaoncol.2016.0213</a:t>
            </a:r>
            <a:endParaRPr sz="800"/>
          </a:p>
        </p:txBody>
      </p:sp>
      <p:sp>
        <p:nvSpPr>
          <p:cNvPr id="279" name="Google Shape;279;p46"/>
          <p:cNvSpPr/>
          <p:nvPr/>
        </p:nvSpPr>
        <p:spPr>
          <a:xfrm>
            <a:off x="0" y="3073025"/>
            <a:ext cx="6137100" cy="1685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6"/>
          <p:cNvSpPr/>
          <p:nvPr/>
        </p:nvSpPr>
        <p:spPr>
          <a:xfrm>
            <a:off x="5812625" y="3429000"/>
            <a:ext cx="2181000" cy="1338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1" name="Google Shape;281;p46"/>
          <p:cNvCxnSpPr/>
          <p:nvPr/>
        </p:nvCxnSpPr>
        <p:spPr>
          <a:xfrm>
            <a:off x="3902125" y="3073025"/>
            <a:ext cx="2838600" cy="168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More complex operations require additional steps</a:t>
            </a:r>
            <a:endParaRPr/>
          </a:p>
        </p:txBody>
      </p:sp>
      <p:pic>
        <p:nvPicPr>
          <p:cNvPr id="287" name="Google Shape;28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975" y="1532025"/>
            <a:ext cx="7001749" cy="43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7"/>
          <p:cNvSpPr txBox="1"/>
          <p:nvPr/>
        </p:nvSpPr>
        <p:spPr>
          <a:xfrm>
            <a:off x="1189550" y="5767575"/>
            <a:ext cx="355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10.1001/jamaoncol.2016.0213</a:t>
            </a:r>
            <a:endParaRPr sz="800"/>
          </a:p>
        </p:txBody>
      </p:sp>
      <p:sp>
        <p:nvSpPr>
          <p:cNvPr id="289" name="Google Shape;289;p47"/>
          <p:cNvSpPr/>
          <p:nvPr/>
        </p:nvSpPr>
        <p:spPr>
          <a:xfrm>
            <a:off x="757000" y="3595725"/>
            <a:ext cx="1748400" cy="928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47"/>
          <p:cNvSpPr/>
          <p:nvPr/>
        </p:nvSpPr>
        <p:spPr>
          <a:xfrm>
            <a:off x="3947175" y="4235550"/>
            <a:ext cx="24693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47"/>
          <p:cNvSpPr/>
          <p:nvPr/>
        </p:nvSpPr>
        <p:spPr>
          <a:xfrm>
            <a:off x="5469375" y="3429000"/>
            <a:ext cx="2538300" cy="132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Identifying tokens referring to things: Named Entity Recognition </a:t>
            </a:r>
            <a:endParaRPr/>
          </a:p>
        </p:txBody>
      </p:sp>
      <p:sp>
        <p:nvSpPr>
          <p:cNvPr id="297" name="Google Shape;297;p4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Identify specific categories of entities e.g., places, times, anatomy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Lots of pre-trained approaches/vocabularies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 dirty="0"/>
              <a:t>Text classification problem =&gt; requires some way to encode text to a numerical vector</a:t>
            </a:r>
            <a:endParaRPr dirty="0"/>
          </a:p>
        </p:txBody>
      </p:sp>
      <p:pic>
        <p:nvPicPr>
          <p:cNvPr id="298" name="Google Shape;298;p48"/>
          <p:cNvPicPr preferRelativeResize="0"/>
          <p:nvPr/>
        </p:nvPicPr>
        <p:blipFill rotWithShape="1">
          <a:blip r:embed="rId3">
            <a:alphaModFix/>
          </a:blip>
          <a:srcRect l="20483" t="21774" r="31251" b="39288"/>
          <a:stretch/>
        </p:blipFill>
        <p:spPr>
          <a:xfrm>
            <a:off x="2198900" y="3343400"/>
            <a:ext cx="3379425" cy="167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8"/>
          <p:cNvSpPr/>
          <p:nvPr/>
        </p:nvSpPr>
        <p:spPr>
          <a:xfrm>
            <a:off x="5253900" y="4424800"/>
            <a:ext cx="1279800" cy="1306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EMR data varies in structure</a:t>
            </a:r>
            <a:endParaRPr/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513" y="1086075"/>
            <a:ext cx="7816975" cy="545627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 txBox="1"/>
          <p:nvPr/>
        </p:nvSpPr>
        <p:spPr>
          <a:xfrm>
            <a:off x="561225" y="643585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10.1038/s41746-018-0029-1</a:t>
            </a:r>
            <a:endParaRPr sz="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 classifier on labelled medical text (e.g., ontology) = Named Entity Recognition </a:t>
            </a:r>
            <a:endParaRPr/>
          </a:p>
        </p:txBody>
      </p:sp>
      <p:pic>
        <p:nvPicPr>
          <p:cNvPr id="348" name="Google Shape;34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975" y="1532025"/>
            <a:ext cx="7001749" cy="43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5"/>
          <p:cNvSpPr txBox="1"/>
          <p:nvPr/>
        </p:nvSpPr>
        <p:spPr>
          <a:xfrm>
            <a:off x="1189550" y="5767575"/>
            <a:ext cx="355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10.1001/jamaoncol.2016.0213</a:t>
            </a:r>
            <a:endParaRPr sz="800"/>
          </a:p>
        </p:txBody>
      </p:sp>
      <p:sp>
        <p:nvSpPr>
          <p:cNvPr id="350" name="Google Shape;350;p55"/>
          <p:cNvSpPr/>
          <p:nvPr/>
        </p:nvSpPr>
        <p:spPr>
          <a:xfrm>
            <a:off x="757000" y="3595725"/>
            <a:ext cx="1748400" cy="928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55"/>
          <p:cNvSpPr/>
          <p:nvPr/>
        </p:nvSpPr>
        <p:spPr>
          <a:xfrm>
            <a:off x="3947175" y="4235550"/>
            <a:ext cx="24693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5"/>
          <p:cNvSpPr/>
          <p:nvPr/>
        </p:nvSpPr>
        <p:spPr>
          <a:xfrm>
            <a:off x="5469425" y="3395175"/>
            <a:ext cx="2538300" cy="132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Train document classifier on EMR notes labelled by organ =&gt; Text classification</a:t>
            </a:r>
            <a:endParaRPr/>
          </a:p>
        </p:txBody>
      </p:sp>
      <p:pic>
        <p:nvPicPr>
          <p:cNvPr id="358" name="Google Shape;35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975" y="1532025"/>
            <a:ext cx="7001749" cy="43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6"/>
          <p:cNvSpPr txBox="1"/>
          <p:nvPr/>
        </p:nvSpPr>
        <p:spPr>
          <a:xfrm>
            <a:off x="1189550" y="5767575"/>
            <a:ext cx="355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10.1001/jamaoncol.2016.0213</a:t>
            </a:r>
            <a:endParaRPr sz="800"/>
          </a:p>
        </p:txBody>
      </p:sp>
      <p:sp>
        <p:nvSpPr>
          <p:cNvPr id="360" name="Google Shape;360;p56"/>
          <p:cNvSpPr/>
          <p:nvPr/>
        </p:nvSpPr>
        <p:spPr>
          <a:xfrm>
            <a:off x="3947175" y="4235550"/>
            <a:ext cx="24693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6"/>
          <p:cNvSpPr/>
          <p:nvPr/>
        </p:nvSpPr>
        <p:spPr>
          <a:xfrm>
            <a:off x="5469425" y="3395175"/>
            <a:ext cx="2538300" cy="132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Use classifier trained to identify parts of speech and their relations (previously HMMs)</a:t>
            </a:r>
            <a:endParaRPr/>
          </a:p>
        </p:txBody>
      </p:sp>
      <p:pic>
        <p:nvPicPr>
          <p:cNvPr id="367" name="Google Shape;36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5975" y="1532025"/>
            <a:ext cx="7001749" cy="43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57"/>
          <p:cNvSpPr txBox="1"/>
          <p:nvPr/>
        </p:nvSpPr>
        <p:spPr>
          <a:xfrm>
            <a:off x="1189550" y="5767575"/>
            <a:ext cx="355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10.1001/jamaoncol.2016.0213</a:t>
            </a:r>
            <a:endParaRPr sz="800"/>
          </a:p>
        </p:txBody>
      </p:sp>
      <p:sp>
        <p:nvSpPr>
          <p:cNvPr id="369" name="Google Shape;369;p57"/>
          <p:cNvSpPr/>
          <p:nvPr/>
        </p:nvSpPr>
        <p:spPr>
          <a:xfrm>
            <a:off x="3947175" y="4235550"/>
            <a:ext cx="24693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0" name="Google Shape;37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9550" y="4377675"/>
            <a:ext cx="4469875" cy="208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2"/>
          <p:cNvSpPr txBox="1">
            <a:spLocks noGrp="1"/>
          </p:cNvSpPr>
          <p:nvPr>
            <p:ph type="title"/>
          </p:nvPr>
        </p:nvSpPr>
        <p:spPr>
          <a:xfrm>
            <a:off x="311700" y="244113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What if we don’t know the query terms in advance?</a:t>
            </a:r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Language Models</a:t>
            </a:r>
            <a:endParaRPr dirty="0"/>
          </a:p>
        </p:txBody>
      </p:sp>
      <p:sp>
        <p:nvSpPr>
          <p:cNvPr id="369" name="Google Shape;369;p57"/>
          <p:cNvSpPr/>
          <p:nvPr/>
        </p:nvSpPr>
        <p:spPr>
          <a:xfrm>
            <a:off x="3947175" y="4235550"/>
            <a:ext cx="24693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314;p50">
                <a:extLst>
                  <a:ext uri="{FF2B5EF4-FFF2-40B4-BE49-F238E27FC236}">
                    <a16:creationId xmlns:a16="http://schemas.microsoft.com/office/drawing/2014/main" id="{5A2CEB1F-483B-49F2-B73D-C3E26EB1ADDD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11700" y="1588735"/>
                <a:ext cx="8520600" cy="4518338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rmAutofit/>
              </a:bodyPr>
              <a:lstStyle/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Char char="-"/>
                </a:pPr>
                <a:r>
                  <a:rPr lang="en-US" dirty="0"/>
                  <a:t>A function that puts a probability measure over strings drawn from some vocabulary.</a:t>
                </a:r>
              </a:p>
              <a:p>
                <a:pPr marL="0" lvl="0" indent="0" algn="l" rtl="0">
                  <a:spcBef>
                    <a:spcPts val="1200"/>
                  </a:spcBef>
                  <a:spcAft>
                    <a:spcPts val="0"/>
                  </a:spcAft>
                  <a:buNone/>
                </a:pPr>
                <a:r>
                  <a:rPr lang="en-US" dirty="0"/>
                  <a:t>	</a:t>
                </a:r>
              </a:p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Char char="-"/>
                </a:pPr>
                <a:r>
                  <a:rPr lang="en-US" dirty="0"/>
                  <a:t>Probability distribution of word sequences (</a:t>
                </a:r>
                <a:r>
                  <a:rPr lang="en-US" dirty="0" err="1"/>
                  <a:t>i.e</a:t>
                </a:r>
                <a:r>
                  <a:rPr lang="en-US" dirty="0"/>
                  <a:t>, words, phrases, sentences)</a:t>
                </a:r>
              </a:p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Char char="-"/>
                </a:pPr>
                <a:endParaRPr lang="en-US" dirty="0"/>
              </a:p>
              <a:p>
                <a:pPr lvl="0">
                  <a:buChar char="-"/>
                </a:pPr>
                <a:r>
                  <a:rPr lang="en-US" dirty="0"/>
                  <a:t>P(w) = P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…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Char char="-"/>
                </a:pPr>
                <a:endParaRPr lang="en-US" dirty="0"/>
              </a:p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Char char="-"/>
                </a:pPr>
                <a:r>
                  <a:rPr lang="en-US" dirty="0"/>
                  <a:t>Repeat training on your data but initialise with pre-trained weights </a:t>
                </a:r>
              </a:p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Char char="-"/>
                </a:pPr>
                <a:endParaRPr lang="en-US" dirty="0"/>
              </a:p>
              <a:p>
                <a:pPr marL="457200" lvl="0" indent="-34290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Char char="-"/>
                </a:pPr>
                <a:r>
                  <a:rPr lang="en-US" dirty="0"/>
                  <a:t>Follows the Markov Chain process</a:t>
                </a:r>
              </a:p>
              <a:p>
                <a:pPr marL="114300" lvl="0" indent="0" algn="l" rtl="0">
                  <a:spcBef>
                    <a:spcPts val="0"/>
                  </a:spcBef>
                  <a:spcAft>
                    <a:spcPts val="0"/>
                  </a:spcAft>
                  <a:buSzPts val="1800"/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8" name="Google Shape;314;p50">
                <a:extLst>
                  <a:ext uri="{FF2B5EF4-FFF2-40B4-BE49-F238E27FC236}">
                    <a16:creationId xmlns:a16="http://schemas.microsoft.com/office/drawing/2014/main" id="{5A2CEB1F-483B-49F2-B73D-C3E26EB1ADDD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700" y="1588735"/>
                <a:ext cx="8520600" cy="45183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03112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Language Models</a:t>
            </a:r>
            <a:endParaRPr dirty="0"/>
          </a:p>
        </p:txBody>
      </p:sp>
      <p:sp>
        <p:nvSpPr>
          <p:cNvPr id="369" name="Google Shape;369;p57"/>
          <p:cNvSpPr/>
          <p:nvPr/>
        </p:nvSpPr>
        <p:spPr>
          <a:xfrm>
            <a:off x="3947175" y="4235550"/>
            <a:ext cx="24693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3EC88D5-2CB5-401B-A673-078472F80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" y="2341735"/>
            <a:ext cx="7795260" cy="37876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D93DC9-D18B-43A5-89A6-C090E4E2F660}"/>
              </a:ext>
            </a:extLst>
          </p:cNvPr>
          <p:cNvSpPr txBox="1"/>
          <p:nvPr/>
        </p:nvSpPr>
        <p:spPr>
          <a:xfrm>
            <a:off x="365760" y="1356867"/>
            <a:ext cx="67056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Latent Dirichlet Allocation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Extract n topics from a given corpus</a:t>
            </a:r>
          </a:p>
        </p:txBody>
      </p:sp>
    </p:spTree>
    <p:extLst>
      <p:ext uri="{BB962C8B-B14F-4D97-AF65-F5344CB8AC3E}">
        <p14:creationId xmlns:p14="http://schemas.microsoft.com/office/powerpoint/2010/main" val="17343441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2"/>
          <p:cNvSpPr txBox="1">
            <a:spLocks noGrp="1"/>
          </p:cNvSpPr>
          <p:nvPr>
            <p:ph type="title"/>
          </p:nvPr>
        </p:nvSpPr>
        <p:spPr>
          <a:xfrm>
            <a:off x="311700" y="244113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Can a AI model learn and generate information?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18618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Chatgpt</a:t>
            </a:r>
            <a:endParaRPr dirty="0"/>
          </a:p>
        </p:txBody>
      </p:sp>
      <p:sp>
        <p:nvSpPr>
          <p:cNvPr id="369" name="Google Shape;369;p57"/>
          <p:cNvSpPr/>
          <p:nvPr/>
        </p:nvSpPr>
        <p:spPr>
          <a:xfrm>
            <a:off x="3947175" y="4235550"/>
            <a:ext cx="24693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93DC9-D18B-43A5-89A6-C090E4E2F660}"/>
              </a:ext>
            </a:extLst>
          </p:cNvPr>
          <p:cNvSpPr txBox="1"/>
          <p:nvPr/>
        </p:nvSpPr>
        <p:spPr>
          <a:xfrm>
            <a:off x="365759" y="1356867"/>
            <a:ext cx="775906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 err="1"/>
              <a:t>ChatGPT</a:t>
            </a:r>
            <a:r>
              <a:rPr lang="en-US" dirty="0"/>
              <a:t> is an AI language model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It is designed to generate human-like responses in natural language conversations.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Let us ask something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56B10A-C3C6-4741-9CDE-FF371B769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4" y="2981514"/>
            <a:ext cx="8801552" cy="32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723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Chatgpt</a:t>
            </a:r>
            <a:endParaRPr dirty="0"/>
          </a:p>
        </p:txBody>
      </p:sp>
      <p:sp>
        <p:nvSpPr>
          <p:cNvPr id="369" name="Google Shape;369;p57"/>
          <p:cNvSpPr/>
          <p:nvPr/>
        </p:nvSpPr>
        <p:spPr>
          <a:xfrm>
            <a:off x="3947175" y="4235550"/>
            <a:ext cx="24693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D93DC9-D18B-43A5-89A6-C090E4E2F660}"/>
              </a:ext>
            </a:extLst>
          </p:cNvPr>
          <p:cNvSpPr txBox="1"/>
          <p:nvPr/>
        </p:nvSpPr>
        <p:spPr>
          <a:xfrm>
            <a:off x="365759" y="1356867"/>
            <a:ext cx="775906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 err="1"/>
              <a:t>ChatGPT</a:t>
            </a:r>
            <a:r>
              <a:rPr lang="en-US" dirty="0"/>
              <a:t> is an AI language model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It is designed to generate human-like responses in natural language conversations.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endParaRPr lang="en-US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dirty="0"/>
              <a:t>Let us ask something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F2A262-CFAA-4082-851D-8BEEE3511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4" y="2981514"/>
            <a:ext cx="8801552" cy="32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208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Chatgpt</a:t>
            </a:r>
            <a:endParaRPr dirty="0"/>
          </a:p>
        </p:txBody>
      </p:sp>
      <p:sp>
        <p:nvSpPr>
          <p:cNvPr id="369" name="Google Shape;369;p57"/>
          <p:cNvSpPr/>
          <p:nvPr/>
        </p:nvSpPr>
        <p:spPr>
          <a:xfrm>
            <a:off x="3947175" y="4235550"/>
            <a:ext cx="24693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F3562E-876F-4428-AC8A-34EBAF31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21" y="1458215"/>
            <a:ext cx="7493385" cy="51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9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EMRs have a surprisingly long history</a:t>
            </a:r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 t="9791" b="5362"/>
          <a:stretch/>
        </p:blipFill>
        <p:spPr>
          <a:xfrm>
            <a:off x="311700" y="1536628"/>
            <a:ext cx="8520600" cy="407432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8"/>
          <p:cNvSpPr txBox="1"/>
          <p:nvPr/>
        </p:nvSpPr>
        <p:spPr>
          <a:xfrm>
            <a:off x="385775" y="5629275"/>
            <a:ext cx="3486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https://mayaberlerner.medium.com/a-brief-history-of-ehrs-c51a2125a247</a:t>
            </a:r>
            <a:endParaRPr sz="8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Chatgpt</a:t>
            </a:r>
            <a:endParaRPr dirty="0"/>
          </a:p>
        </p:txBody>
      </p:sp>
      <p:sp>
        <p:nvSpPr>
          <p:cNvPr id="369" name="Google Shape;369;p57"/>
          <p:cNvSpPr/>
          <p:nvPr/>
        </p:nvSpPr>
        <p:spPr>
          <a:xfrm>
            <a:off x="3947175" y="4235550"/>
            <a:ext cx="24693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9D3A6-B62C-43B0-9B25-E6833D3B9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89" y="1356867"/>
            <a:ext cx="7357467" cy="53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595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Chatgpt</a:t>
            </a:r>
            <a:endParaRPr dirty="0"/>
          </a:p>
        </p:txBody>
      </p:sp>
      <p:sp>
        <p:nvSpPr>
          <p:cNvPr id="369" name="Google Shape;369;p57"/>
          <p:cNvSpPr/>
          <p:nvPr/>
        </p:nvSpPr>
        <p:spPr>
          <a:xfrm>
            <a:off x="3947175" y="4235550"/>
            <a:ext cx="24693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B26514-6D3C-4A08-8FEF-74DBA94C5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569" y="1356867"/>
            <a:ext cx="7048862" cy="495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048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Chatgpt</a:t>
            </a:r>
            <a:endParaRPr dirty="0"/>
          </a:p>
        </p:txBody>
      </p:sp>
      <p:sp>
        <p:nvSpPr>
          <p:cNvPr id="369" name="Google Shape;369;p57"/>
          <p:cNvSpPr/>
          <p:nvPr/>
        </p:nvSpPr>
        <p:spPr>
          <a:xfrm>
            <a:off x="3947175" y="4235550"/>
            <a:ext cx="2469300" cy="522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C01D79-5C02-49CF-BF71-B16FE3291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935" y="1104604"/>
            <a:ext cx="7398130" cy="575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240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Overview</a:t>
            </a:r>
            <a:endParaRPr/>
          </a:p>
        </p:txBody>
      </p:sp>
      <p:sp>
        <p:nvSpPr>
          <p:cNvPr id="376" name="Google Shape;376;p5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Describe electronic medical/health record systems and the types of data they typically contain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Distinguish structured, semi-structured, unstructured text data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Describe approaches to searching text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Outline key steps in preparing text for analysis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Explain the general concept of learnt word embeddings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Explain how embeddings can be tuned/customised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Identify differences between named entity recognition, parts of speech tagging, and dependency parsing</a:t>
            </a: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-GB" sz="2000" dirty="0"/>
              <a:t>Overview of </a:t>
            </a:r>
            <a:r>
              <a:rPr lang="en-GB" sz="2000"/>
              <a:t>language models</a:t>
            </a:r>
            <a:endParaRPr sz="2000" dirty="0"/>
          </a:p>
          <a:p>
            <a:pPr marL="457200" lvl="0" indent="-355600" algn="l" rtl="0">
              <a:spcBef>
                <a:spcPts val="1200"/>
              </a:spcBef>
              <a:spcAft>
                <a:spcPts val="0"/>
              </a:spcAft>
              <a:buSzPts val="2000"/>
              <a:buChar char="-"/>
            </a:pPr>
            <a:r>
              <a:rPr lang="en-GB" sz="2000" b="1" i="1" dirty="0"/>
              <a:t>Not covered: fuzzy search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EMRs are common and increasing in use in Canada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11700" y="1536625"/>
            <a:ext cx="645105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Use of EMRs is common and increasing in Canada (2017-2021: 85% to 87%)</a:t>
            </a:r>
            <a:endParaRPr sz="1150" dirty="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Primary care is main users (93%) compared to specialists (80%)</a:t>
            </a:r>
            <a:endParaRPr sz="1150" dirty="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Atlantic regions have lowest use rate (74%)</a:t>
            </a:r>
            <a:endParaRPr sz="1150" dirty="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Main features used: </a:t>
            </a:r>
            <a:endParaRPr sz="1150" dirty="0">
              <a:solidFill>
                <a:schemeClr val="dk1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Ordering </a:t>
            </a:r>
            <a:r>
              <a:rPr lang="en-GB" sz="1150" dirty="0" err="1">
                <a:solidFill>
                  <a:schemeClr val="dk1"/>
                </a:solidFill>
              </a:rPr>
              <a:t>diagonstic</a:t>
            </a:r>
            <a:r>
              <a:rPr lang="en-GB" sz="1150" dirty="0">
                <a:solidFill>
                  <a:schemeClr val="dk1"/>
                </a:solidFill>
              </a:rPr>
              <a:t> tests / accessing results</a:t>
            </a:r>
            <a:endParaRPr sz="1150" dirty="0">
              <a:solidFill>
                <a:schemeClr val="dk1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Prescription system with automatic warning of adverse drug interactions</a:t>
            </a:r>
            <a:endParaRPr sz="1150" dirty="0">
              <a:solidFill>
                <a:schemeClr val="dk1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Communication of discharge/consultation notes</a:t>
            </a:r>
            <a:endParaRPr sz="1150" dirty="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Not used:</a:t>
            </a:r>
            <a:endParaRPr sz="1150" dirty="0">
              <a:solidFill>
                <a:schemeClr val="dk1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Clinical decision support (&lt;27%)</a:t>
            </a:r>
            <a:endParaRPr sz="1150" dirty="0">
              <a:solidFill>
                <a:schemeClr val="dk1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Appointment scheduling (&lt;21%)</a:t>
            </a:r>
            <a:endParaRPr sz="1150" dirty="0">
              <a:solidFill>
                <a:schemeClr val="dk1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AI/Machine Learning (&lt;2%)</a:t>
            </a:r>
            <a:endParaRPr sz="1150" dirty="0">
              <a:solidFill>
                <a:schemeClr val="dk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4FE56-ABA1-4EB4-8900-1AC912119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25" y="2076851"/>
            <a:ext cx="6813000" cy="43860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C2A39B-300B-44AF-AE90-07E980DDE636}"/>
              </a:ext>
            </a:extLst>
          </p:cNvPr>
          <p:cNvSpPr txBox="1"/>
          <p:nvPr/>
        </p:nvSpPr>
        <p:spPr>
          <a:xfrm>
            <a:off x="1151230" y="6642556"/>
            <a:ext cx="4572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https://www.statista.com/statistics/788509/primary-care-physicians-usage-of-emr-in-canada/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EMRs are common and increasing in use in Canada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1"/>
          </p:nvPr>
        </p:nvSpPr>
        <p:spPr>
          <a:xfrm>
            <a:off x="311700" y="1536625"/>
            <a:ext cx="32043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Use of EMRs is common and increasing in Canada (2017-2021: 82% to 87%)</a:t>
            </a:r>
            <a:endParaRPr sz="1150" dirty="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Primary care is main users (93%) compared to specialists (80%)</a:t>
            </a:r>
            <a:endParaRPr sz="1150" dirty="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Atlantic regions have lowest use rate (74%)</a:t>
            </a:r>
            <a:endParaRPr sz="1150" dirty="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Main features used: </a:t>
            </a:r>
            <a:endParaRPr sz="1150" dirty="0">
              <a:solidFill>
                <a:schemeClr val="dk1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Ordering </a:t>
            </a:r>
            <a:r>
              <a:rPr lang="en-GB" sz="1150" dirty="0" err="1">
                <a:solidFill>
                  <a:schemeClr val="dk1"/>
                </a:solidFill>
              </a:rPr>
              <a:t>diagonstic</a:t>
            </a:r>
            <a:r>
              <a:rPr lang="en-GB" sz="1150" dirty="0">
                <a:solidFill>
                  <a:schemeClr val="dk1"/>
                </a:solidFill>
              </a:rPr>
              <a:t> tests / accessing results</a:t>
            </a:r>
            <a:endParaRPr sz="1150" dirty="0">
              <a:solidFill>
                <a:schemeClr val="dk1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Prescription system with automatic warning of adverse drug interactions</a:t>
            </a:r>
            <a:endParaRPr sz="1150" dirty="0">
              <a:solidFill>
                <a:schemeClr val="dk1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Communication of discharge/consultation notes</a:t>
            </a:r>
            <a:endParaRPr sz="1150" dirty="0">
              <a:solidFill>
                <a:schemeClr val="dk1"/>
              </a:solidFill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Not used:</a:t>
            </a:r>
            <a:endParaRPr sz="1150" dirty="0">
              <a:solidFill>
                <a:schemeClr val="dk1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Clinical decision support (&lt;27%)</a:t>
            </a:r>
            <a:endParaRPr sz="1150" dirty="0">
              <a:solidFill>
                <a:schemeClr val="dk1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Appointment scheduling (&lt;21%)</a:t>
            </a:r>
            <a:endParaRPr sz="1150" dirty="0">
              <a:solidFill>
                <a:schemeClr val="dk1"/>
              </a:solidFill>
            </a:endParaRPr>
          </a:p>
          <a:p>
            <a:pPr marL="914400" lvl="1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Char char="-"/>
            </a:pPr>
            <a:r>
              <a:rPr lang="en-GB" sz="1150" dirty="0">
                <a:solidFill>
                  <a:schemeClr val="dk1"/>
                </a:solidFill>
              </a:rPr>
              <a:t>AI/Machine Learning (&lt;2%)</a:t>
            </a:r>
            <a:endParaRPr sz="1150" dirty="0">
              <a:solidFill>
                <a:schemeClr val="dk1"/>
              </a:solidFill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6125" y="1653750"/>
            <a:ext cx="5567125" cy="431207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328625" y="6043625"/>
            <a:ext cx="480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2021 National Survey of Canadian Physicians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BF55BF-D2BA-4920-A9F4-C865084A9EF0}"/>
              </a:ext>
            </a:extLst>
          </p:cNvPr>
          <p:cNvSpPr txBox="1"/>
          <p:nvPr/>
        </p:nvSpPr>
        <p:spPr>
          <a:xfrm>
            <a:off x="311700" y="638870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https://www.cmaj.ca/content/187/1/E17</a:t>
            </a:r>
          </a:p>
        </p:txBody>
      </p:sp>
    </p:spTree>
    <p:extLst>
      <p:ext uri="{BB962C8B-B14F-4D97-AF65-F5344CB8AC3E}">
        <p14:creationId xmlns:p14="http://schemas.microsoft.com/office/powerpoint/2010/main" val="984474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One Patient One </a:t>
            </a:r>
            <a:r>
              <a:rPr lang="en-GB" strike="sngStrike" dirty="0"/>
              <a:t>Record</a:t>
            </a:r>
            <a:r>
              <a:rPr lang="en-GB" dirty="0"/>
              <a:t> Experience</a:t>
            </a:r>
            <a:endParaRPr dirty="0"/>
          </a:p>
        </p:txBody>
      </p:sp>
      <p:sp>
        <p:nvSpPr>
          <p:cNvPr id="103" name="Google Shape;103;p20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Mix of Meditech, SHARE, individual silos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GB"/>
              <a:t>One Patient One Record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2014 December: Strategy Approval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2015 July: 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NSHA CIO appointed to lead project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RFP solutions hired to monitor procurement process to lead OPOR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2016 March: Meeting moratorium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2016 May/December: Gevity/Allscripts NSHA meetings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2017 January: Request for Supplier Qualifications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2017 February: Submissions from 4 big firms (</a:t>
            </a:r>
            <a:r>
              <a:rPr lang="en-GB" b="1"/>
              <a:t>Epic</a:t>
            </a:r>
            <a:r>
              <a:rPr lang="en-GB"/>
              <a:t>, Allscripts, Cerner, </a:t>
            </a:r>
            <a:r>
              <a:rPr lang="en-GB" b="1"/>
              <a:t>Meditech</a:t>
            </a:r>
            <a:r>
              <a:rPr lang="en-GB"/>
              <a:t>) and 2 small ones (Evident, Harris Healthcare Group)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2017 June: Allscripts and Cerner named as only finalists based on 50 page RFSQ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2017 August: Evident complaint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....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???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…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/>
              <a:t>~2022: One Patient One Experience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2188</TotalTime>
  <Words>2856</Words>
  <Application>Microsoft Office PowerPoint</Application>
  <PresentationFormat>On-screen Show (4:3)</PresentationFormat>
  <Paragraphs>476</Paragraphs>
  <Slides>63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-apple-system</vt:lpstr>
      <vt:lpstr>Arial</vt:lpstr>
      <vt:lpstr>Cambria Math</vt:lpstr>
      <vt:lpstr>Montserrat</vt:lpstr>
      <vt:lpstr>Simple Light</vt:lpstr>
      <vt:lpstr>Lecture 2: Electronic Medical Records</vt:lpstr>
      <vt:lpstr>Learning Outcomes</vt:lpstr>
      <vt:lpstr>What is an Electronic {Medical,Health} Record?</vt:lpstr>
      <vt:lpstr>EMR are digital patient charts</vt:lpstr>
      <vt:lpstr>EMR data varies in structure</vt:lpstr>
      <vt:lpstr>EMRs have a surprisingly long history</vt:lpstr>
      <vt:lpstr>EMRs are common and increasing in use in Canada</vt:lpstr>
      <vt:lpstr>EMRs are common and increasing in use in Canada</vt:lpstr>
      <vt:lpstr>One Patient One Record Experience</vt:lpstr>
      <vt:lpstr>Reality: fragmented EMRs requiring difficult linkage</vt:lpstr>
      <vt:lpstr>EMR datasets: MIMIC-.* / Canadian Primary Care Sentinel Surveillance Network / STARR</vt:lpstr>
      <vt:lpstr>EMR allow us to ask complex questions</vt:lpstr>
      <vt:lpstr>What kind of data is in an EMR?</vt:lpstr>
      <vt:lpstr>Many types of data in EMRs</vt:lpstr>
      <vt:lpstr>Many types of data in EMRs</vt:lpstr>
      <vt:lpstr>Many types of data in EMRs</vt:lpstr>
      <vt:lpstr>Many types of data in EMRs</vt:lpstr>
      <vt:lpstr>Medicine loves unstructured text</vt:lpstr>
      <vt:lpstr>Unstructured text is challenging</vt:lpstr>
      <vt:lpstr>So how would we do something like this?</vt:lpstr>
      <vt:lpstr>Natural Language Processing!</vt:lpstr>
      <vt:lpstr>Let’s start simple: searching text </vt:lpstr>
      <vt:lpstr>Searching for exact matches: Ctrl-F</vt:lpstr>
      <vt:lpstr>More flexible searches for keywords: Regular Expressions</vt:lpstr>
      <vt:lpstr>Regular expressions can get very complicated!</vt:lpstr>
      <vt:lpstr>Can we make the text easier to search instead?</vt:lpstr>
      <vt:lpstr>Initial stages of text processing</vt:lpstr>
      <vt:lpstr>Splitting text into words: Tokenizing</vt:lpstr>
      <vt:lpstr>Splitting text into words: Tokenizing</vt:lpstr>
      <vt:lpstr>N-gram Tokenization</vt:lpstr>
      <vt:lpstr>Splitting sentences: Sentence Segmentation</vt:lpstr>
      <vt:lpstr>Normalisation</vt:lpstr>
      <vt:lpstr>Normalisation</vt:lpstr>
      <vt:lpstr>Hashing Tokens / Indexing</vt:lpstr>
      <vt:lpstr>Hashing Tokens / Indexing</vt:lpstr>
      <vt:lpstr>Hash-based text search </vt:lpstr>
      <vt:lpstr>How to extract relationship between terms?</vt:lpstr>
      <vt:lpstr>Identify frequently used terms</vt:lpstr>
      <vt:lpstr>Encoding text as a vectors</vt:lpstr>
      <vt:lpstr>word embeddings</vt:lpstr>
      <vt:lpstr>Learned word embeddings</vt:lpstr>
      <vt:lpstr>Learnt embeddings are powerful</vt:lpstr>
      <vt:lpstr>Reducing the dimensionality of these vectors</vt:lpstr>
      <vt:lpstr>Custom embeddings and fine-tuning</vt:lpstr>
      <vt:lpstr>How can we use these for different tasks?</vt:lpstr>
      <vt:lpstr>More complex operations require additional steps</vt:lpstr>
      <vt:lpstr>More complex operations require additional steps</vt:lpstr>
      <vt:lpstr>More complex operations require additional steps</vt:lpstr>
      <vt:lpstr>Identifying tokens referring to things: Named Entity Recognition </vt:lpstr>
      <vt:lpstr>Train classifier on labelled medical text (e.g., ontology) = Named Entity Recognition </vt:lpstr>
      <vt:lpstr>Train document classifier on EMR notes labelled by organ =&gt; Text classification</vt:lpstr>
      <vt:lpstr>Use classifier trained to identify parts of speech and their relations (previously HMMs)</vt:lpstr>
      <vt:lpstr>What if we don’t know the query terms in advance?</vt:lpstr>
      <vt:lpstr>Language Models</vt:lpstr>
      <vt:lpstr>Language Models</vt:lpstr>
      <vt:lpstr>Can a AI model learn and generate information?</vt:lpstr>
      <vt:lpstr>Chatgpt</vt:lpstr>
      <vt:lpstr>Chatgpt</vt:lpstr>
      <vt:lpstr>Chatgpt</vt:lpstr>
      <vt:lpstr>Chatgpt</vt:lpstr>
      <vt:lpstr>Chatgpt</vt:lpstr>
      <vt:lpstr>Chatgpt</vt:lpstr>
      <vt:lpstr>Overview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2: Electronic Medical Records</dc:title>
  <cp:lastModifiedBy>Jay Kumar</cp:lastModifiedBy>
  <cp:revision>75</cp:revision>
  <dcterms:modified xsi:type="dcterms:W3CDTF">2023-05-23T16:40:03Z</dcterms:modified>
</cp:coreProperties>
</file>